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4042" r:id="rId4"/>
    <p:sldMasterId id="2147484061" r:id="rId5"/>
    <p:sldMasterId id="2147484066" r:id="rId6"/>
    <p:sldMasterId id="2147484084" r:id="rId7"/>
  </p:sldMasterIdLst>
  <p:notesMasterIdLst>
    <p:notesMasterId r:id="rId25"/>
  </p:notesMasterIdLst>
  <p:handoutMasterIdLst>
    <p:handoutMasterId r:id="rId26"/>
  </p:handoutMasterIdLst>
  <p:sldIdLst>
    <p:sldId id="256" r:id="rId8"/>
    <p:sldId id="272" r:id="rId9"/>
    <p:sldId id="273" r:id="rId10"/>
    <p:sldId id="282" r:id="rId11"/>
    <p:sldId id="274" r:id="rId12"/>
    <p:sldId id="283" r:id="rId13"/>
    <p:sldId id="284" r:id="rId14"/>
    <p:sldId id="275" r:id="rId15"/>
    <p:sldId id="285" r:id="rId16"/>
    <p:sldId id="276" r:id="rId17"/>
    <p:sldId id="286" r:id="rId18"/>
    <p:sldId id="277" r:id="rId19"/>
    <p:sldId id="278" r:id="rId20"/>
    <p:sldId id="279" r:id="rId21"/>
    <p:sldId id="280" r:id="rId22"/>
    <p:sldId id="281" r:id="rId23"/>
    <p:sldId id="262" r:id="rId24"/>
  </p:sldIdLst>
  <p:sldSz cx="9144000" cy="5143500" type="screen16x9"/>
  <p:notesSz cx="7104063" cy="10234613"/>
  <p:embeddedFontLst>
    <p:embeddedFont>
      <p:font typeface="Tahoma" panose="020B0604030504040204" pitchFamily="34" charset="0"/>
      <p:regular r:id="rId27"/>
      <p:bold r:id="rId28"/>
    </p:embeddedFont>
    <p:embeddedFont>
      <p:font typeface="Bauhaus 93" panose="04030905020B02020C02" pitchFamily="82" charset="0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libri Light" panose="020F0302020204030204" pitchFamily="34" charset="0"/>
      <p:regular r:id="rId34"/>
      <p:italic r:id="rId35"/>
    </p:embeddedFont>
  </p:embeddedFontLst>
  <p:defaultTextStyle>
    <a:defPPr>
      <a:defRPr lang="fr-CH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9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aléry Naula" initials="VN" lastIdx="138" clrIdx="0">
    <p:extLst>
      <p:ext uri="{19B8F6BF-5375-455C-9EA6-DF929625EA0E}">
        <p15:presenceInfo xmlns:p15="http://schemas.microsoft.com/office/powerpoint/2012/main" userId="S::vnaula@plumettaz.com::e3fc5382-6e01-4bc2-a295-06130507192f" providerId="AD"/>
      </p:ext>
    </p:extLst>
  </p:cmAuthor>
  <p:cmAuthor id="2" name="Yvan Lugon" initials="YL" lastIdx="8" clrIdx="1">
    <p:extLst>
      <p:ext uri="{19B8F6BF-5375-455C-9EA6-DF929625EA0E}">
        <p15:presenceInfo xmlns:p15="http://schemas.microsoft.com/office/powerpoint/2012/main" userId="S::ylugon@plumettaz.com::b7da6319-9def-48d2-9e20-e82e65c5b64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FF"/>
    <a:srgbClr val="F3EFA1"/>
    <a:srgbClr val="C39B82"/>
    <a:srgbClr val="767881"/>
    <a:srgbClr val="FFFFFF"/>
    <a:srgbClr val="000000"/>
    <a:srgbClr val="BFBFBF"/>
    <a:srgbClr val="A1A2A9"/>
    <a:srgbClr val="3366CC"/>
    <a:srgbClr val="00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069" autoAdjust="0"/>
    <p:restoredTop sz="87024" autoAdjust="0"/>
  </p:normalViewPr>
  <p:slideViewPr>
    <p:cSldViewPr>
      <p:cViewPr varScale="1">
        <p:scale>
          <a:sx n="93" d="100"/>
          <a:sy n="93" d="100"/>
        </p:scale>
        <p:origin x="656" y="6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12" d="100"/>
          <a:sy n="112" d="100"/>
        </p:scale>
        <p:origin x="2136" y="96"/>
      </p:cViewPr>
      <p:guideLst>
        <p:guide orient="horz" pos="3224"/>
        <p:guide pos="2239"/>
      </p:guideLst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handoutMaster" Target="handoutMasters/handoutMaster1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font" Target="fonts/font8.fntdata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7.fntdata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font" Target="fonts/font3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font" Target="fonts/font6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font" Target="fonts/font2.fntdata"/><Relationship Id="rId36" Type="http://schemas.openxmlformats.org/officeDocument/2006/relationships/commentAuthors" Target="commentAuthor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font" Target="fonts/font5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5609732" y="9721107"/>
            <a:ext cx="1492687" cy="511731"/>
          </a:xfrm>
          <a:prstGeom prst="rect">
            <a:avLst/>
          </a:prstGeom>
        </p:spPr>
        <p:txBody>
          <a:bodyPr vert="horz" lIns="94645" tIns="47322" rIns="94645" bIns="47322" rtlCol="0" anchor="b"/>
          <a:lstStyle>
            <a:lvl1pPr algn="r">
              <a:defRPr sz="1200"/>
            </a:lvl1pPr>
          </a:lstStyle>
          <a:p>
            <a:fld id="{A863379A-15B7-4D78-BAF3-FC9F99C944D6}" type="slidenum">
              <a:rPr lang="fr-CH" sz="1100">
                <a:solidFill>
                  <a:schemeClr val="accent1"/>
                </a:solidFill>
                <a:latin typeface="+mn-lt"/>
              </a:rPr>
              <a:pPr/>
              <a:t>‹#›</a:t>
            </a:fld>
            <a:endParaRPr lang="fr-CH" sz="110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6" name="Espace réservé de l'en-tête 5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46451" cy="785740"/>
          </a:xfrm>
          <a:prstGeom prst="rect">
            <a:avLst/>
          </a:prstGeom>
        </p:spPr>
        <p:txBody>
          <a:bodyPr vert="horz" lIns="94645" tIns="47322" rIns="94645" bIns="47322" rtlCol="0"/>
          <a:lstStyle>
            <a:lvl1pPr algn="l">
              <a:defRPr sz="1200"/>
            </a:lvl1pPr>
          </a:lstStyle>
          <a:p>
            <a:r>
              <a:rPr lang="fr-FR" sz="1700" b="1" dirty="0">
                <a:solidFill>
                  <a:schemeClr val="accent1"/>
                </a:solidFill>
                <a:latin typeface="+mn-lt"/>
              </a:rPr>
              <a:t>PLUMETTAZ GROUP</a:t>
            </a:r>
          </a:p>
          <a:p>
            <a:r>
              <a:rPr lang="fr-CH" sz="1700" dirty="0">
                <a:solidFill>
                  <a:schemeClr val="accent1"/>
                </a:solidFill>
                <a:latin typeface="+mn-lt"/>
              </a:rPr>
              <a:t>[EDIT PRESENTATION TITLE]</a:t>
            </a:r>
          </a:p>
          <a:p>
            <a:endParaRPr lang="fr-FR" sz="1500" b="1" dirty="0">
              <a:solidFill>
                <a:schemeClr val="accent1"/>
              </a:solidFill>
            </a:endParaRPr>
          </a:p>
        </p:txBody>
      </p:sp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xmlns="" id="{5478E7EB-A874-480B-AC31-2411468AD1E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2" y="9719799"/>
            <a:ext cx="1492687" cy="513038"/>
          </a:xfrm>
          <a:prstGeom prst="rect">
            <a:avLst/>
          </a:prstGeom>
        </p:spPr>
        <p:txBody>
          <a:bodyPr vert="horz" lIns="94645" tIns="47322" rIns="94645" bIns="47322" rtlCol="0" anchor="b"/>
          <a:lstStyle>
            <a:lvl1pPr algn="r">
              <a:defRPr sz="1200"/>
            </a:lvl1pPr>
          </a:lstStyle>
          <a:p>
            <a:pPr algn="l"/>
            <a:fld id="{01434DDB-2746-48CC-9883-9A626BAE3B42}" type="datetime3">
              <a:rPr lang="fr-FR" sz="1100">
                <a:solidFill>
                  <a:schemeClr val="accent1"/>
                </a:solidFill>
                <a:latin typeface="+mn-lt"/>
              </a:rPr>
              <a:t>19.10.20</a:t>
            </a:fld>
            <a:endParaRPr lang="en-GB" sz="1100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64180619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8427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645" tIns="47322" rIns="94645" bIns="47322" numCol="1" anchor="t" anchorCtr="0" compatLnSpc="1">
            <a:prstTxWarp prst="textNoShape">
              <a:avLst/>
            </a:prstTxWarp>
          </a:bodyPr>
          <a:lstStyle>
            <a:lvl1pPr>
              <a:defRPr sz="1500">
                <a:solidFill>
                  <a:schemeClr val="accent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fr-FR" b="1" dirty="0"/>
              <a:t>PLUMETTAZ GROUP</a:t>
            </a:r>
          </a:p>
          <a:p>
            <a:pPr>
              <a:defRPr/>
            </a:pPr>
            <a:r>
              <a:rPr lang="fr-FR" dirty="0"/>
              <a:t>GENERAL PRESENTATION</a:t>
            </a:r>
          </a:p>
          <a:p>
            <a:pPr>
              <a:defRPr/>
            </a:pPr>
            <a:endParaRPr lang="fr-FR" dirty="0"/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2" y="9721107"/>
            <a:ext cx="3078427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645" tIns="47322" rIns="94645" bIns="47322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accent1"/>
                </a:solidFill>
                <a:latin typeface="+mn-lt"/>
              </a:defRPr>
            </a:lvl1pPr>
          </a:lstStyle>
          <a:p>
            <a:pPr>
              <a:defRPr/>
            </a:pPr>
            <a:fld id="{DBCBBF7C-EEDC-47F4-80B5-0BA027F2763C}" type="datetime3">
              <a:rPr lang="fr-FR" smtClean="0"/>
              <a:t>19.10.20</a:t>
            </a:fld>
            <a:endParaRPr lang="fr-FR" dirty="0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42875" y="769938"/>
            <a:ext cx="6818313" cy="3835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10409" y="4861441"/>
            <a:ext cx="5683249" cy="4605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645" tIns="47322" rIns="94645" bIns="4732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983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3993" y="9721107"/>
            <a:ext cx="3078427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645" tIns="47322" rIns="94645" bIns="47322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accent1"/>
                </a:solidFill>
                <a:latin typeface="+mn-lt"/>
              </a:defRPr>
            </a:lvl1pPr>
          </a:lstStyle>
          <a:p>
            <a:pPr>
              <a:defRPr/>
            </a:pPr>
            <a:fld id="{FC2DDCE8-3F07-4D1B-AC8A-F8F972558D24}" type="slidenum">
              <a:rPr lang="fr-FR" smtClean="0"/>
              <a:pPr>
                <a:defRPr/>
              </a:pPr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73413012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tandard +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nd gris">
            <a:extLst>
              <a:ext uri="{FF2B5EF4-FFF2-40B4-BE49-F238E27FC236}">
                <a16:creationId xmlns:a16="http://schemas.microsoft.com/office/drawing/2014/main" xmlns="" id="{392F0648-1BEA-45F5-8140-90059889D9AF}"/>
              </a:ext>
            </a:extLst>
          </p:cNvPr>
          <p:cNvSpPr/>
          <p:nvPr userDrawn="1"/>
        </p:nvSpPr>
        <p:spPr>
          <a:xfrm>
            <a:off x="251520" y="195267"/>
            <a:ext cx="8640960" cy="46807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numéro de diapositive">
            <a:extLst>
              <a:ext uri="{FF2B5EF4-FFF2-40B4-BE49-F238E27FC236}">
                <a16:creationId xmlns:a16="http://schemas.microsoft.com/office/drawing/2014/main" xmlns="" id="{A0A5FA8A-9A8F-4C9D-AA09-EB004609D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2228F-7E59-4634-99A0-C351006F704F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2" name="Espace réservé de la date">
            <a:extLst>
              <a:ext uri="{FF2B5EF4-FFF2-40B4-BE49-F238E27FC236}">
                <a16:creationId xmlns:a16="http://schemas.microsoft.com/office/drawing/2014/main" xmlns="" id="{0042A4CE-C15A-477F-8311-E1E736E53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DFCCF-CC1D-4691-B8B5-A66453A8CDC0}" type="datetime1">
              <a:rPr lang="fr-FR" smtClean="0"/>
              <a:t>19/10/2020</a:t>
            </a:fld>
            <a:endParaRPr lang="fr-CH" dirty="0"/>
          </a:p>
        </p:txBody>
      </p:sp>
      <p:sp>
        <p:nvSpPr>
          <p:cNvPr id="3" name="Espace réservé du pied de page">
            <a:extLst>
              <a:ext uri="{FF2B5EF4-FFF2-40B4-BE49-F238E27FC236}">
                <a16:creationId xmlns:a16="http://schemas.microsoft.com/office/drawing/2014/main" xmlns="" id="{40E5B493-BD4D-4979-A231-52A7F1835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kern="0">
                <a:cs typeface="Calibri" pitchFamily="34" charset="0"/>
              </a:rPr>
              <a:t>WHAT IS JETTING ?</a:t>
            </a:r>
            <a:endParaRPr lang="fr-FR" b="1" dirty="0"/>
          </a:p>
        </p:txBody>
      </p:sp>
      <p:pic>
        <p:nvPicPr>
          <p:cNvPr id="5" name="Logo bleu" descr="banner vide.png">
            <a:extLst>
              <a:ext uri="{FF2B5EF4-FFF2-40B4-BE49-F238E27FC236}">
                <a16:creationId xmlns:a16="http://schemas.microsoft.com/office/drawing/2014/main" xmlns="" id="{E69889C9-FA07-4996-893E-22A0FCC80A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/>
          <a:srcRect l="39526" t="44593" r="38638" b="40878"/>
          <a:stretch/>
        </p:blipFill>
        <p:spPr>
          <a:xfrm>
            <a:off x="250827" y="1"/>
            <a:ext cx="360735" cy="339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70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Standard +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nd gris">
            <a:extLst>
              <a:ext uri="{FF2B5EF4-FFF2-40B4-BE49-F238E27FC236}">
                <a16:creationId xmlns:a16="http://schemas.microsoft.com/office/drawing/2014/main" xmlns="" id="{F16C865B-9511-4E58-9025-A507AA6F2060}"/>
              </a:ext>
            </a:extLst>
          </p:cNvPr>
          <p:cNvSpPr/>
          <p:nvPr userDrawn="1"/>
        </p:nvSpPr>
        <p:spPr>
          <a:xfrm>
            <a:off x="251520" y="195267"/>
            <a:ext cx="8640960" cy="46807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numéro de diapositive">
            <a:extLst>
              <a:ext uri="{FF2B5EF4-FFF2-40B4-BE49-F238E27FC236}">
                <a16:creationId xmlns:a16="http://schemas.microsoft.com/office/drawing/2014/main" xmlns="" id="{6D2FF662-F0A1-42FA-B535-FCDDA7E39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2228F-7E59-4634-99A0-C351006F704F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2" name="Espace réservé de la date">
            <a:extLst>
              <a:ext uri="{FF2B5EF4-FFF2-40B4-BE49-F238E27FC236}">
                <a16:creationId xmlns:a16="http://schemas.microsoft.com/office/drawing/2014/main" xmlns="" id="{41EEB898-4D07-4941-8370-AF8BC7792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8EC1C-1639-4F1D-8AC5-DCE0A2520F3F}" type="datetime1">
              <a:rPr lang="fr-FR" smtClean="0"/>
              <a:t>19/10/2020</a:t>
            </a:fld>
            <a:endParaRPr lang="fr-CH" dirty="0"/>
          </a:p>
        </p:txBody>
      </p:sp>
      <p:sp>
        <p:nvSpPr>
          <p:cNvPr id="3" name="Espace réservé du pied de page">
            <a:extLst>
              <a:ext uri="{FF2B5EF4-FFF2-40B4-BE49-F238E27FC236}">
                <a16:creationId xmlns:a16="http://schemas.microsoft.com/office/drawing/2014/main" xmlns="" id="{856B9F3F-5EDC-49C1-82B8-C9E1B901A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kern="0">
                <a:cs typeface="Calibri" pitchFamily="34" charset="0"/>
              </a:rPr>
              <a:t>WHAT IS JETTING ?</a:t>
            </a:r>
            <a:endParaRPr lang="fr-FR" b="1" dirty="0"/>
          </a:p>
        </p:txBody>
      </p:sp>
      <p:sp>
        <p:nvSpPr>
          <p:cNvPr id="6" name="Titre">
            <a:extLst>
              <a:ext uri="{FF2B5EF4-FFF2-40B4-BE49-F238E27FC236}">
                <a16:creationId xmlns:a16="http://schemas.microsoft.com/office/drawing/2014/main" xmlns="" id="{160BA92C-885E-485A-83D0-CCEE81D05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GB" dirty="0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xmlns="" id="{2F66BDD7-B467-489E-90AB-7A231D0D7CB3}"/>
              </a:ext>
            </a:extLst>
          </p:cNvPr>
          <p:cNvCxnSpPr>
            <a:cxnSpLocks/>
          </p:cNvCxnSpPr>
          <p:nvPr userDrawn="1"/>
        </p:nvCxnSpPr>
        <p:spPr>
          <a:xfrm>
            <a:off x="344959" y="736401"/>
            <a:ext cx="288032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6666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Blank +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">
            <a:extLst>
              <a:ext uri="{FF2B5EF4-FFF2-40B4-BE49-F238E27FC236}">
                <a16:creationId xmlns:a16="http://schemas.microsoft.com/office/drawing/2014/main" xmlns="" id="{B6C5FDD9-2E1B-4B44-9F1B-0AFA6FFD2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2228F-7E59-4634-99A0-C351006F704F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2" name="Espace réservé de la date">
            <a:extLst>
              <a:ext uri="{FF2B5EF4-FFF2-40B4-BE49-F238E27FC236}">
                <a16:creationId xmlns:a16="http://schemas.microsoft.com/office/drawing/2014/main" xmlns="" id="{CC4D03BB-6421-4B43-B9CB-72FE39C07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BB266-AC2B-4CB4-A087-E6BA2ED36E47}" type="datetime1">
              <a:rPr lang="fr-FR" smtClean="0"/>
              <a:t>19/10/2020</a:t>
            </a:fld>
            <a:endParaRPr lang="fr-CH" dirty="0"/>
          </a:p>
        </p:txBody>
      </p:sp>
      <p:sp>
        <p:nvSpPr>
          <p:cNvPr id="3" name="Espace réservé du pied de page">
            <a:extLst>
              <a:ext uri="{FF2B5EF4-FFF2-40B4-BE49-F238E27FC236}">
                <a16:creationId xmlns:a16="http://schemas.microsoft.com/office/drawing/2014/main" xmlns="" id="{83BACA42-10D9-4BDB-9568-15B9F79C0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kern="0">
                <a:cs typeface="Calibri" pitchFamily="34" charset="0"/>
              </a:rPr>
              <a:t>WHAT IS JETTING ?</a:t>
            </a:r>
            <a:endParaRPr lang="fr-FR" b="1" dirty="0"/>
          </a:p>
        </p:txBody>
      </p:sp>
      <p:pic>
        <p:nvPicPr>
          <p:cNvPr id="8" name="Logo bleu" descr="banner vide.png">
            <a:extLst>
              <a:ext uri="{FF2B5EF4-FFF2-40B4-BE49-F238E27FC236}">
                <a16:creationId xmlns:a16="http://schemas.microsoft.com/office/drawing/2014/main" xmlns="" id="{1AE28BA0-2C2A-47B1-9944-89BE1E8E00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/>
          <a:srcRect l="39526" t="44593" r="38638" b="40878"/>
          <a:stretch/>
        </p:blipFill>
        <p:spPr>
          <a:xfrm>
            <a:off x="250827" y="1"/>
            <a:ext cx="360735" cy="339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04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">
            <a:extLst>
              <a:ext uri="{FF2B5EF4-FFF2-40B4-BE49-F238E27FC236}">
                <a16:creationId xmlns:a16="http://schemas.microsoft.com/office/drawing/2014/main" xmlns="" id="{B6C5FDD9-2E1B-4B44-9F1B-0AFA6FFD2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2228F-7E59-4634-99A0-C351006F704F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2" name="Espace réservé de la date">
            <a:extLst>
              <a:ext uri="{FF2B5EF4-FFF2-40B4-BE49-F238E27FC236}">
                <a16:creationId xmlns:a16="http://schemas.microsoft.com/office/drawing/2014/main" xmlns="" id="{CC4D03BB-6421-4B43-B9CB-72FE39C07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9F494-E67E-4D7F-B50E-5F046E379B92}" type="datetime1">
              <a:rPr lang="fr-FR" smtClean="0"/>
              <a:t>19/10/2020</a:t>
            </a:fld>
            <a:endParaRPr lang="fr-CH" dirty="0"/>
          </a:p>
        </p:txBody>
      </p:sp>
      <p:sp>
        <p:nvSpPr>
          <p:cNvPr id="3" name="Espace réservé du pied de page">
            <a:extLst>
              <a:ext uri="{FF2B5EF4-FFF2-40B4-BE49-F238E27FC236}">
                <a16:creationId xmlns:a16="http://schemas.microsoft.com/office/drawing/2014/main" xmlns="" id="{83BACA42-10D9-4BDB-9568-15B9F79C0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kern="0">
                <a:cs typeface="Calibri" pitchFamily="34" charset="0"/>
              </a:rPr>
              <a:t>WHAT IS JETTING ?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21122309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9653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Separation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nd gris">
            <a:extLst>
              <a:ext uri="{FF2B5EF4-FFF2-40B4-BE49-F238E27FC236}">
                <a16:creationId xmlns:a16="http://schemas.microsoft.com/office/drawing/2014/main" xmlns="" id="{F16C865B-9511-4E58-9025-A507AA6F2060}"/>
              </a:ext>
            </a:extLst>
          </p:cNvPr>
          <p:cNvSpPr/>
          <p:nvPr userDrawn="1"/>
        </p:nvSpPr>
        <p:spPr>
          <a:xfrm>
            <a:off x="251520" y="195267"/>
            <a:ext cx="8640960" cy="468074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FR"/>
          </a:p>
        </p:txBody>
      </p:sp>
      <p:sp>
        <p:nvSpPr>
          <p:cNvPr id="4" name="Espace réservé du numéro de diapositive">
            <a:extLst>
              <a:ext uri="{FF2B5EF4-FFF2-40B4-BE49-F238E27FC236}">
                <a16:creationId xmlns:a16="http://schemas.microsoft.com/office/drawing/2014/main" xmlns="" id="{F520E63E-C2BA-478E-A1AA-D0725C8DF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2228F-7E59-4634-99A0-C351006F704F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2" name="Espace réservé de la date">
            <a:extLst>
              <a:ext uri="{FF2B5EF4-FFF2-40B4-BE49-F238E27FC236}">
                <a16:creationId xmlns:a16="http://schemas.microsoft.com/office/drawing/2014/main" xmlns="" id="{C3A990A6-052D-4BF1-9F41-EC1DC416A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DB0E6-C1AC-4E1D-B13E-38FFF3AFA1DE}" type="datetime1">
              <a:rPr lang="fr-FR" smtClean="0"/>
              <a:t>19/10/2020</a:t>
            </a:fld>
            <a:endParaRPr lang="fr-CH" dirty="0"/>
          </a:p>
        </p:txBody>
      </p:sp>
      <p:sp>
        <p:nvSpPr>
          <p:cNvPr id="3" name="Espace réservé du pied de page">
            <a:extLst>
              <a:ext uri="{FF2B5EF4-FFF2-40B4-BE49-F238E27FC236}">
                <a16:creationId xmlns:a16="http://schemas.microsoft.com/office/drawing/2014/main" xmlns="" id="{067693C0-87E0-4F89-95C5-D1E1C598F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kern="0">
                <a:cs typeface="Calibri" pitchFamily="34" charset="0"/>
              </a:rPr>
              <a:t>WHAT IS JETTING ?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18500835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Separation + Text +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nd gris">
            <a:extLst>
              <a:ext uri="{FF2B5EF4-FFF2-40B4-BE49-F238E27FC236}">
                <a16:creationId xmlns:a16="http://schemas.microsoft.com/office/drawing/2014/main" xmlns="" id="{F16C865B-9511-4E58-9025-A507AA6F2060}"/>
              </a:ext>
            </a:extLst>
          </p:cNvPr>
          <p:cNvSpPr/>
          <p:nvPr userDrawn="1"/>
        </p:nvSpPr>
        <p:spPr>
          <a:xfrm>
            <a:off x="251520" y="195267"/>
            <a:ext cx="8640960" cy="468074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FR"/>
          </a:p>
        </p:txBody>
      </p:sp>
      <p:sp>
        <p:nvSpPr>
          <p:cNvPr id="4" name="Espace réservé du numéro de diapositive">
            <a:extLst>
              <a:ext uri="{FF2B5EF4-FFF2-40B4-BE49-F238E27FC236}">
                <a16:creationId xmlns:a16="http://schemas.microsoft.com/office/drawing/2014/main" xmlns="" id="{F520E63E-C2BA-478E-A1AA-D0725C8DF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2228F-7E59-4634-99A0-C351006F704F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2" name="Espace réservé de la date">
            <a:extLst>
              <a:ext uri="{FF2B5EF4-FFF2-40B4-BE49-F238E27FC236}">
                <a16:creationId xmlns:a16="http://schemas.microsoft.com/office/drawing/2014/main" xmlns="" id="{C3A990A6-052D-4BF1-9F41-EC1DC416A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49CCA-9A8A-4991-95CB-5889A4238BB3}" type="datetime1">
              <a:rPr lang="fr-FR" smtClean="0"/>
              <a:t>19/10/2020</a:t>
            </a:fld>
            <a:endParaRPr lang="fr-CH" dirty="0"/>
          </a:p>
        </p:txBody>
      </p:sp>
      <p:sp>
        <p:nvSpPr>
          <p:cNvPr id="3" name="Espace réservé du pied de page">
            <a:extLst>
              <a:ext uri="{FF2B5EF4-FFF2-40B4-BE49-F238E27FC236}">
                <a16:creationId xmlns:a16="http://schemas.microsoft.com/office/drawing/2014/main" xmlns="" id="{067693C0-87E0-4F89-95C5-D1E1C598F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kern="0">
                <a:cs typeface="Calibri" pitchFamily="34" charset="0"/>
              </a:rPr>
              <a:t>WHAT IS JETTING ?</a:t>
            </a:r>
            <a:endParaRPr lang="fr-FR" b="1" dirty="0"/>
          </a:p>
        </p:txBody>
      </p:sp>
      <p:sp>
        <p:nvSpPr>
          <p:cNvPr id="15" name="Espace réservé du texte 3">
            <a:extLst>
              <a:ext uri="{FF2B5EF4-FFF2-40B4-BE49-F238E27FC236}">
                <a16:creationId xmlns:a16="http://schemas.microsoft.com/office/drawing/2014/main" xmlns="" id="{2D0644CD-FB3C-4E4F-9237-4A45D3574EB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0825" y="3457788"/>
            <a:ext cx="8640960" cy="180218"/>
          </a:xfrm>
        </p:spPr>
        <p:txBody>
          <a:bodyPr tIns="0" bIns="0" anchor="t" anchorCtr="0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sz="1100" b="0" spc="0" baseline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CLIQUEZ POUR MODIFIER</a:t>
            </a:r>
          </a:p>
        </p:txBody>
      </p:sp>
      <p:sp>
        <p:nvSpPr>
          <p:cNvPr id="12" name="Espace réservé du texte 2">
            <a:extLst>
              <a:ext uri="{FF2B5EF4-FFF2-40B4-BE49-F238E27FC236}">
                <a16:creationId xmlns:a16="http://schemas.microsoft.com/office/drawing/2014/main" xmlns="" id="{EAA986FF-F587-4DE8-A3BC-AE5A787B315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2215" y="2950738"/>
            <a:ext cx="8640960" cy="180218"/>
          </a:xfrm>
        </p:spPr>
        <p:txBody>
          <a:bodyPr tIns="0" bIns="0" anchor="t" anchorCtr="0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sz="1100" b="0" spc="0" baseline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CLIQUEZ POUR MODIFIER</a:t>
            </a:r>
          </a:p>
        </p:txBody>
      </p:sp>
      <p:sp>
        <p:nvSpPr>
          <p:cNvPr id="7" name="Espace réservé du texte 1">
            <a:extLst>
              <a:ext uri="{FF2B5EF4-FFF2-40B4-BE49-F238E27FC236}">
                <a16:creationId xmlns:a16="http://schemas.microsoft.com/office/drawing/2014/main" xmlns="" id="{AA89985D-44AF-49B2-8995-58251E8EC59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1520" y="2355528"/>
            <a:ext cx="8640960" cy="576262"/>
          </a:xfrm>
        </p:spPr>
        <p:txBody>
          <a:bodyPr tIns="0" bIns="0" anchor="t" anchorCtr="0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sz="4000" b="1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CLIQUEZ POUR MODIFIER</a:t>
            </a:r>
          </a:p>
        </p:txBody>
      </p:sp>
      <p:sp>
        <p:nvSpPr>
          <p:cNvPr id="14" name="Espace réservé pour une image">
            <a:extLst>
              <a:ext uri="{FF2B5EF4-FFF2-40B4-BE49-F238E27FC236}">
                <a16:creationId xmlns:a16="http://schemas.microsoft.com/office/drawing/2014/main" xmlns="" id="{DD440F4A-AA7C-4F3F-9275-D18A912BD71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284665" y="1492254"/>
            <a:ext cx="574675" cy="576263"/>
          </a:xfrm>
        </p:spPr>
        <p:txBody>
          <a:bodyPr>
            <a:normAutofit/>
          </a:bodyPr>
          <a:lstStyle>
            <a:lvl1pPr>
              <a:defRPr sz="600"/>
            </a:lvl1pPr>
          </a:lstStyle>
          <a:p>
            <a:endParaRPr lang="en-GB" dirty="0"/>
          </a:p>
        </p:txBody>
      </p:sp>
      <p:pic>
        <p:nvPicPr>
          <p:cNvPr id="13" name="Logo bleu" descr="Logo + bannière + baseligne.png">
            <a:extLst>
              <a:ext uri="{FF2B5EF4-FFF2-40B4-BE49-F238E27FC236}">
                <a16:creationId xmlns:a16="http://schemas.microsoft.com/office/drawing/2014/main" xmlns="" id="{B803F36D-0B4D-4785-B8B0-5541213D67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/>
          <a:srcRect t="13051"/>
          <a:stretch/>
        </p:blipFill>
        <p:spPr>
          <a:xfrm>
            <a:off x="501649" y="1"/>
            <a:ext cx="1408883" cy="1635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4336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940">
          <p15:clr>
            <a:srgbClr val="F26B43"/>
          </p15:clr>
        </p15:guide>
        <p15:guide id="5" orient="horz" pos="1302">
          <p15:clr>
            <a:srgbClr val="F26B43"/>
          </p15:clr>
        </p15:guide>
        <p15:guide id="7" pos="2699">
          <p15:clr>
            <a:srgbClr val="F26B43"/>
          </p15:clr>
        </p15:guide>
        <p15:guide id="8" pos="3061">
          <p15:clr>
            <a:srgbClr val="F26B43"/>
          </p15:clr>
        </p15:guide>
        <p15:guide id="11" pos="385">
          <p15:clr>
            <a:srgbClr val="547EBF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Separation + Text +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nd gris">
            <a:extLst>
              <a:ext uri="{FF2B5EF4-FFF2-40B4-BE49-F238E27FC236}">
                <a16:creationId xmlns:a16="http://schemas.microsoft.com/office/drawing/2014/main" xmlns="" id="{F16C865B-9511-4E58-9025-A507AA6F2060}"/>
              </a:ext>
            </a:extLst>
          </p:cNvPr>
          <p:cNvSpPr/>
          <p:nvPr userDrawn="1"/>
        </p:nvSpPr>
        <p:spPr>
          <a:xfrm>
            <a:off x="251520" y="195267"/>
            <a:ext cx="8640960" cy="468074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FR"/>
          </a:p>
        </p:txBody>
      </p:sp>
      <p:sp>
        <p:nvSpPr>
          <p:cNvPr id="4" name="Espace réservé du numéro de diapositive">
            <a:extLst>
              <a:ext uri="{FF2B5EF4-FFF2-40B4-BE49-F238E27FC236}">
                <a16:creationId xmlns:a16="http://schemas.microsoft.com/office/drawing/2014/main" xmlns="" id="{F520E63E-C2BA-478E-A1AA-D0725C8DF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2228F-7E59-4634-99A0-C351006F704F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2" name="Espace réservé de la date">
            <a:extLst>
              <a:ext uri="{FF2B5EF4-FFF2-40B4-BE49-F238E27FC236}">
                <a16:creationId xmlns:a16="http://schemas.microsoft.com/office/drawing/2014/main" xmlns="" id="{C3A990A6-052D-4BF1-9F41-EC1DC416A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59392-FFCF-4BC0-82D6-393795A71669}" type="datetime1">
              <a:rPr lang="fr-FR" smtClean="0"/>
              <a:t>19/10/2020</a:t>
            </a:fld>
            <a:endParaRPr lang="fr-CH" dirty="0"/>
          </a:p>
        </p:txBody>
      </p:sp>
      <p:sp>
        <p:nvSpPr>
          <p:cNvPr id="3" name="Espace réservé du pied de page">
            <a:extLst>
              <a:ext uri="{FF2B5EF4-FFF2-40B4-BE49-F238E27FC236}">
                <a16:creationId xmlns:a16="http://schemas.microsoft.com/office/drawing/2014/main" xmlns="" id="{067693C0-87E0-4F89-95C5-D1E1C598F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kern="0">
                <a:cs typeface="Calibri" pitchFamily="34" charset="0"/>
              </a:rPr>
              <a:t>WHAT IS JETTING ?</a:t>
            </a:r>
            <a:endParaRPr lang="fr-FR" b="1" dirty="0"/>
          </a:p>
        </p:txBody>
      </p:sp>
      <p:sp>
        <p:nvSpPr>
          <p:cNvPr id="15" name="Espace réservé du texte 3">
            <a:extLst>
              <a:ext uri="{FF2B5EF4-FFF2-40B4-BE49-F238E27FC236}">
                <a16:creationId xmlns:a16="http://schemas.microsoft.com/office/drawing/2014/main" xmlns="" id="{2D0644CD-FB3C-4E4F-9237-4A45D3574EB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0825" y="3457788"/>
            <a:ext cx="8640960" cy="180218"/>
          </a:xfrm>
        </p:spPr>
        <p:txBody>
          <a:bodyPr tIns="0" bIns="0" anchor="t" anchorCtr="0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sz="1100" b="0" spc="0" baseline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CLIQUEZ POUR MODIFIER</a:t>
            </a:r>
          </a:p>
        </p:txBody>
      </p:sp>
      <p:sp>
        <p:nvSpPr>
          <p:cNvPr id="12" name="Espace réservé du texte 2">
            <a:extLst>
              <a:ext uri="{FF2B5EF4-FFF2-40B4-BE49-F238E27FC236}">
                <a16:creationId xmlns:a16="http://schemas.microsoft.com/office/drawing/2014/main" xmlns="" id="{EAA986FF-F587-4DE8-A3BC-AE5A787B315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2215" y="2950738"/>
            <a:ext cx="8640960" cy="180218"/>
          </a:xfrm>
        </p:spPr>
        <p:txBody>
          <a:bodyPr tIns="0" bIns="0" anchor="t" anchorCtr="0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sz="1100" b="0" spc="0" baseline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CLIQUEZ POUR MODIFIER</a:t>
            </a:r>
          </a:p>
        </p:txBody>
      </p:sp>
      <p:sp>
        <p:nvSpPr>
          <p:cNvPr id="7" name="Espace réservé du texte 1">
            <a:extLst>
              <a:ext uri="{FF2B5EF4-FFF2-40B4-BE49-F238E27FC236}">
                <a16:creationId xmlns:a16="http://schemas.microsoft.com/office/drawing/2014/main" xmlns="" id="{AA89985D-44AF-49B2-8995-58251E8EC59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1520" y="2355528"/>
            <a:ext cx="8640960" cy="576262"/>
          </a:xfrm>
        </p:spPr>
        <p:txBody>
          <a:bodyPr tIns="0" bIns="0" anchor="t" anchorCtr="0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sz="4000" b="1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CLIQUEZ POUR MODIFIER</a:t>
            </a:r>
          </a:p>
        </p:txBody>
      </p:sp>
      <p:sp>
        <p:nvSpPr>
          <p:cNvPr id="14" name="Espace réservé pour une image">
            <a:extLst>
              <a:ext uri="{FF2B5EF4-FFF2-40B4-BE49-F238E27FC236}">
                <a16:creationId xmlns:a16="http://schemas.microsoft.com/office/drawing/2014/main" xmlns="" id="{DD440F4A-AA7C-4F3F-9275-D18A912BD71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284665" y="1492254"/>
            <a:ext cx="574675" cy="576263"/>
          </a:xfrm>
        </p:spPr>
        <p:txBody>
          <a:bodyPr>
            <a:normAutofit/>
          </a:bodyPr>
          <a:lstStyle>
            <a:lvl1pPr>
              <a:defRPr sz="600"/>
            </a:lvl1pPr>
          </a:lstStyle>
          <a:p>
            <a:endParaRPr lang="en-GB" dirty="0"/>
          </a:p>
        </p:txBody>
      </p:sp>
      <p:pic>
        <p:nvPicPr>
          <p:cNvPr id="16" name="Logo bleu" descr="banner vide.png">
            <a:extLst>
              <a:ext uri="{FF2B5EF4-FFF2-40B4-BE49-F238E27FC236}">
                <a16:creationId xmlns:a16="http://schemas.microsoft.com/office/drawing/2014/main" xmlns="" id="{9EF74843-243A-4770-B662-3B2F681AD6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/>
          <a:srcRect l="39526" t="44593" r="38638" b="40878"/>
          <a:stretch/>
        </p:blipFill>
        <p:spPr>
          <a:xfrm>
            <a:off x="250827" y="1"/>
            <a:ext cx="360735" cy="339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3224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940">
          <p15:clr>
            <a:srgbClr val="F26B43"/>
          </p15:clr>
        </p15:guide>
        <p15:guide id="5" orient="horz" pos="1302">
          <p15:clr>
            <a:srgbClr val="F26B43"/>
          </p15:clr>
        </p15:guide>
        <p15:guide id="7" pos="2699">
          <p15:clr>
            <a:srgbClr val="F26B43"/>
          </p15:clr>
        </p15:guide>
        <p15:guide id="8" pos="3061">
          <p15:clr>
            <a:srgbClr val="F26B43"/>
          </p15:clr>
        </p15:guide>
        <p15:guide id="11" pos="385">
          <p15:clr>
            <a:srgbClr val="547EBF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Separation + Text +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nd gris">
            <a:extLst>
              <a:ext uri="{FF2B5EF4-FFF2-40B4-BE49-F238E27FC236}">
                <a16:creationId xmlns:a16="http://schemas.microsoft.com/office/drawing/2014/main" xmlns="" id="{F16C865B-9511-4E58-9025-A507AA6F2060}"/>
              </a:ext>
            </a:extLst>
          </p:cNvPr>
          <p:cNvSpPr/>
          <p:nvPr userDrawn="1"/>
        </p:nvSpPr>
        <p:spPr>
          <a:xfrm>
            <a:off x="251520" y="195267"/>
            <a:ext cx="8640960" cy="468074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FR"/>
          </a:p>
        </p:txBody>
      </p:sp>
      <p:sp>
        <p:nvSpPr>
          <p:cNvPr id="4" name="Espace réservé du numéro de diapositive">
            <a:extLst>
              <a:ext uri="{FF2B5EF4-FFF2-40B4-BE49-F238E27FC236}">
                <a16:creationId xmlns:a16="http://schemas.microsoft.com/office/drawing/2014/main" xmlns="" id="{F520E63E-C2BA-478E-A1AA-D0725C8DF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2228F-7E59-4634-99A0-C351006F704F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2" name="Espace réservé de la date">
            <a:extLst>
              <a:ext uri="{FF2B5EF4-FFF2-40B4-BE49-F238E27FC236}">
                <a16:creationId xmlns:a16="http://schemas.microsoft.com/office/drawing/2014/main" xmlns="" id="{C3A990A6-052D-4BF1-9F41-EC1DC416A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D99C5-CCEA-489F-B4A2-2C0CDE31A070}" type="datetime1">
              <a:rPr lang="fr-FR" smtClean="0"/>
              <a:t>19/10/2020</a:t>
            </a:fld>
            <a:endParaRPr lang="fr-CH" dirty="0"/>
          </a:p>
        </p:txBody>
      </p:sp>
      <p:sp>
        <p:nvSpPr>
          <p:cNvPr id="3" name="Espace réservé du pied de page">
            <a:extLst>
              <a:ext uri="{FF2B5EF4-FFF2-40B4-BE49-F238E27FC236}">
                <a16:creationId xmlns:a16="http://schemas.microsoft.com/office/drawing/2014/main" xmlns="" id="{067693C0-87E0-4F89-95C5-D1E1C598F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kern="0">
                <a:cs typeface="Calibri" pitchFamily="34" charset="0"/>
              </a:rPr>
              <a:t>WHAT IS JETTING ?</a:t>
            </a:r>
            <a:endParaRPr lang="fr-FR" b="1" dirty="0"/>
          </a:p>
        </p:txBody>
      </p:sp>
      <p:sp>
        <p:nvSpPr>
          <p:cNvPr id="15" name="Espace réservé du texte 3">
            <a:extLst>
              <a:ext uri="{FF2B5EF4-FFF2-40B4-BE49-F238E27FC236}">
                <a16:creationId xmlns:a16="http://schemas.microsoft.com/office/drawing/2014/main" xmlns="" id="{2D0644CD-FB3C-4E4F-9237-4A45D3574EB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0825" y="3457788"/>
            <a:ext cx="8640960" cy="180218"/>
          </a:xfrm>
        </p:spPr>
        <p:txBody>
          <a:bodyPr tIns="0" bIns="0" anchor="t" anchorCtr="0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sz="1100" b="0" spc="0" baseline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CLIQUEZ POUR MODIFIER</a:t>
            </a:r>
          </a:p>
        </p:txBody>
      </p:sp>
      <p:sp>
        <p:nvSpPr>
          <p:cNvPr id="12" name="Espace réservé du texte 2">
            <a:extLst>
              <a:ext uri="{FF2B5EF4-FFF2-40B4-BE49-F238E27FC236}">
                <a16:creationId xmlns:a16="http://schemas.microsoft.com/office/drawing/2014/main" xmlns="" id="{EAA986FF-F587-4DE8-A3BC-AE5A787B315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2215" y="2950738"/>
            <a:ext cx="8640960" cy="180218"/>
          </a:xfrm>
        </p:spPr>
        <p:txBody>
          <a:bodyPr tIns="0" bIns="0" anchor="t" anchorCtr="0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sz="1100" b="0" spc="0" baseline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CLIQUEZ POUR MODIFIER</a:t>
            </a:r>
          </a:p>
        </p:txBody>
      </p:sp>
      <p:sp>
        <p:nvSpPr>
          <p:cNvPr id="7" name="Espace réservé du texte 1">
            <a:extLst>
              <a:ext uri="{FF2B5EF4-FFF2-40B4-BE49-F238E27FC236}">
                <a16:creationId xmlns:a16="http://schemas.microsoft.com/office/drawing/2014/main" xmlns="" id="{AA89985D-44AF-49B2-8995-58251E8EC59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1520" y="2355528"/>
            <a:ext cx="8640960" cy="576262"/>
          </a:xfrm>
        </p:spPr>
        <p:txBody>
          <a:bodyPr tIns="0" bIns="0" anchor="t" anchorCtr="0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sz="4000" b="1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CLIQUEZ POUR MODIFIER</a:t>
            </a:r>
          </a:p>
        </p:txBody>
      </p:sp>
      <p:sp>
        <p:nvSpPr>
          <p:cNvPr id="14" name="Espace réservé pour une image">
            <a:extLst>
              <a:ext uri="{FF2B5EF4-FFF2-40B4-BE49-F238E27FC236}">
                <a16:creationId xmlns:a16="http://schemas.microsoft.com/office/drawing/2014/main" xmlns="" id="{DD440F4A-AA7C-4F3F-9275-D18A912BD71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284665" y="1492254"/>
            <a:ext cx="574675" cy="576263"/>
          </a:xfrm>
        </p:spPr>
        <p:txBody>
          <a:bodyPr>
            <a:normAutofit/>
          </a:bodyPr>
          <a:lstStyle>
            <a:lvl1pPr>
              <a:defRPr sz="600"/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40153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940">
          <p15:clr>
            <a:srgbClr val="F26B43"/>
          </p15:clr>
        </p15:guide>
        <p15:guide id="5" orient="horz" pos="1302">
          <p15:clr>
            <a:srgbClr val="F26B43"/>
          </p15:clr>
        </p15:guide>
        <p15:guide id="7" pos="2699">
          <p15:clr>
            <a:srgbClr val="F26B43"/>
          </p15:clr>
        </p15:guide>
        <p15:guide id="8" pos="3061">
          <p15:clr>
            <a:srgbClr val="F26B43"/>
          </p15:clr>
        </p15:guide>
        <p15:guide id="11" pos="385">
          <p15:clr>
            <a:srgbClr val="547EBF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+ Wa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ague 7">
            <a:extLst>
              <a:ext uri="{FF2B5EF4-FFF2-40B4-BE49-F238E27FC236}">
                <a16:creationId xmlns:a16="http://schemas.microsoft.com/office/drawing/2014/main" xmlns="" id="{13C4EDF5-8A9B-475F-BF9F-19C4A4602CDA}"/>
              </a:ext>
            </a:extLst>
          </p:cNvPr>
          <p:cNvSpPr/>
          <p:nvPr/>
        </p:nvSpPr>
        <p:spPr>
          <a:xfrm>
            <a:off x="-709829" y="-2706234"/>
            <a:ext cx="11233248" cy="4654605"/>
          </a:xfrm>
          <a:prstGeom prst="wave">
            <a:avLst>
              <a:gd name="adj1" fmla="val 12500"/>
              <a:gd name="adj2" fmla="val 5"/>
            </a:avLst>
          </a:prstGeom>
          <a:solidFill>
            <a:schemeClr val="bg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8" name="Vague 6">
            <a:extLst>
              <a:ext uri="{FF2B5EF4-FFF2-40B4-BE49-F238E27FC236}">
                <a16:creationId xmlns:a16="http://schemas.microsoft.com/office/drawing/2014/main" xmlns="" id="{E2856722-BD90-42C4-BD88-47A44DF8E2A1}"/>
              </a:ext>
            </a:extLst>
          </p:cNvPr>
          <p:cNvSpPr/>
          <p:nvPr/>
        </p:nvSpPr>
        <p:spPr>
          <a:xfrm>
            <a:off x="-862229" y="4011910"/>
            <a:ext cx="11233248" cy="4654605"/>
          </a:xfrm>
          <a:prstGeom prst="wave">
            <a:avLst>
              <a:gd name="adj1" fmla="val 12500"/>
              <a:gd name="adj2" fmla="val 5"/>
            </a:avLst>
          </a:prstGeom>
          <a:solidFill>
            <a:schemeClr val="bg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9" name="Vague 5">
            <a:extLst>
              <a:ext uri="{FF2B5EF4-FFF2-40B4-BE49-F238E27FC236}">
                <a16:creationId xmlns:a16="http://schemas.microsoft.com/office/drawing/2014/main" xmlns="" id="{D61314B4-BD8D-4017-8894-A10ED372E39D}"/>
              </a:ext>
            </a:extLst>
          </p:cNvPr>
          <p:cNvSpPr/>
          <p:nvPr/>
        </p:nvSpPr>
        <p:spPr>
          <a:xfrm>
            <a:off x="-709829" y="-2706238"/>
            <a:ext cx="11233248" cy="4654605"/>
          </a:xfrm>
          <a:prstGeom prst="wave">
            <a:avLst>
              <a:gd name="adj1" fmla="val 12500"/>
              <a:gd name="adj2" fmla="val 5"/>
            </a:avLst>
          </a:prstGeom>
          <a:solidFill>
            <a:schemeClr val="bg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0" name="Vague 4">
            <a:extLst>
              <a:ext uri="{FF2B5EF4-FFF2-40B4-BE49-F238E27FC236}">
                <a16:creationId xmlns:a16="http://schemas.microsoft.com/office/drawing/2014/main" xmlns="" id="{8169C246-14BC-4AB5-BB77-64E62242BDB3}"/>
              </a:ext>
            </a:extLst>
          </p:cNvPr>
          <p:cNvSpPr/>
          <p:nvPr/>
        </p:nvSpPr>
        <p:spPr>
          <a:xfrm>
            <a:off x="-828258" y="123474"/>
            <a:ext cx="11016882" cy="4654605"/>
          </a:xfrm>
          <a:prstGeom prst="wave">
            <a:avLst>
              <a:gd name="adj1" fmla="val 12500"/>
              <a:gd name="adj2" fmla="val 5"/>
            </a:avLst>
          </a:prstGeom>
          <a:solidFill>
            <a:schemeClr val="bg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1" name="Vague 3">
            <a:extLst>
              <a:ext uri="{FF2B5EF4-FFF2-40B4-BE49-F238E27FC236}">
                <a16:creationId xmlns:a16="http://schemas.microsoft.com/office/drawing/2014/main" xmlns="" id="{8B9234BE-EFDC-4E9F-9572-4CC730B21F4C}"/>
              </a:ext>
            </a:extLst>
          </p:cNvPr>
          <p:cNvSpPr/>
          <p:nvPr/>
        </p:nvSpPr>
        <p:spPr>
          <a:xfrm>
            <a:off x="-862229" y="4011906"/>
            <a:ext cx="11233248" cy="4654605"/>
          </a:xfrm>
          <a:prstGeom prst="wave">
            <a:avLst>
              <a:gd name="adj1" fmla="val 12500"/>
              <a:gd name="adj2" fmla="val 5"/>
            </a:avLst>
          </a:prstGeom>
          <a:solidFill>
            <a:schemeClr val="bg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2" name="Vague 2">
            <a:extLst>
              <a:ext uri="{FF2B5EF4-FFF2-40B4-BE49-F238E27FC236}">
                <a16:creationId xmlns:a16="http://schemas.microsoft.com/office/drawing/2014/main" xmlns="" id="{CB41A3D5-657A-4FA8-B24F-E78AA58B23C9}"/>
              </a:ext>
            </a:extLst>
          </p:cNvPr>
          <p:cNvSpPr/>
          <p:nvPr/>
        </p:nvSpPr>
        <p:spPr>
          <a:xfrm flipH="1">
            <a:off x="-964573" y="-321254"/>
            <a:ext cx="11068054" cy="4654605"/>
          </a:xfrm>
          <a:prstGeom prst="wave">
            <a:avLst>
              <a:gd name="adj1" fmla="val 12500"/>
              <a:gd name="adj2" fmla="val 5"/>
            </a:avLst>
          </a:prstGeom>
          <a:solidFill>
            <a:schemeClr val="bg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6" name="Vague 1">
            <a:extLst>
              <a:ext uri="{FF2B5EF4-FFF2-40B4-BE49-F238E27FC236}">
                <a16:creationId xmlns:a16="http://schemas.microsoft.com/office/drawing/2014/main" xmlns="" id="{D8B6CD72-BDCA-4012-8D22-84D362854B1B}"/>
              </a:ext>
            </a:extLst>
          </p:cNvPr>
          <p:cNvSpPr/>
          <p:nvPr/>
        </p:nvSpPr>
        <p:spPr>
          <a:xfrm flipH="1">
            <a:off x="-812173" y="1445533"/>
            <a:ext cx="11068054" cy="4654605"/>
          </a:xfrm>
          <a:prstGeom prst="wave">
            <a:avLst>
              <a:gd name="adj1" fmla="val 12500"/>
              <a:gd name="adj2" fmla="val 5"/>
            </a:avLst>
          </a:prstGeom>
          <a:solidFill>
            <a:schemeClr val="bg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5" name="Texte 3">
            <a:extLst>
              <a:ext uri="{FF2B5EF4-FFF2-40B4-BE49-F238E27FC236}">
                <a16:creationId xmlns:a16="http://schemas.microsoft.com/office/drawing/2014/main" xmlns="" id="{CCC15F46-53BB-4794-BBB6-C69726FE8B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749" y="3907233"/>
            <a:ext cx="8353425" cy="366794"/>
          </a:xfrm>
          <a:prstGeom prst="rect">
            <a:avLst/>
          </a:prstGeom>
        </p:spPr>
        <p:txBody>
          <a:bodyPr lIns="43200">
            <a:normAutofit/>
          </a:bodyPr>
          <a:lstStyle>
            <a:lvl1pPr algn="l">
              <a:buNone/>
              <a:defRPr sz="2000" b="0" spc="0" baseline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By </a:t>
            </a:r>
            <a:r>
              <a:rPr lang="en-US" dirty="0" err="1"/>
              <a:t>Mr.X</a:t>
            </a:r>
            <a:r>
              <a:rPr lang="en-US" dirty="0"/>
              <a:t>, location and date</a:t>
            </a:r>
          </a:p>
        </p:txBody>
      </p:sp>
      <p:sp>
        <p:nvSpPr>
          <p:cNvPr id="14" name="Texte 2">
            <a:extLst>
              <a:ext uri="{FF2B5EF4-FFF2-40B4-BE49-F238E27FC236}">
                <a16:creationId xmlns:a16="http://schemas.microsoft.com/office/drawing/2014/main" xmlns="" id="{595580FE-23C1-4822-9E5F-D431A2BC257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9750" y="3215060"/>
            <a:ext cx="8353424" cy="504056"/>
          </a:xfrm>
          <a:prstGeom prst="rect">
            <a:avLst/>
          </a:prstGeom>
        </p:spPr>
        <p:txBody>
          <a:bodyPr lIns="43200"/>
          <a:lstStyle>
            <a:lvl1pPr algn="l">
              <a:lnSpc>
                <a:spcPct val="80000"/>
              </a:lnSpc>
              <a:buNone/>
              <a:defRPr sz="2800" b="0" spc="0" baseline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fr-CH" dirty="0"/>
              <a:t>SUB-TITLE</a:t>
            </a:r>
            <a:endParaRPr lang="fr-FR" dirty="0"/>
          </a:p>
        </p:txBody>
      </p:sp>
      <p:sp>
        <p:nvSpPr>
          <p:cNvPr id="13" name="Texte 1">
            <a:extLst>
              <a:ext uri="{FF2B5EF4-FFF2-40B4-BE49-F238E27FC236}">
                <a16:creationId xmlns:a16="http://schemas.microsoft.com/office/drawing/2014/main" xmlns="" id="{A7F040F9-1F6E-4328-BAA2-7FFD2D97BB5C}"/>
              </a:ext>
            </a:extLst>
          </p:cNvPr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539749" y="1858332"/>
            <a:ext cx="8353425" cy="1294244"/>
          </a:xfrm>
          <a:prstGeom prst="rect">
            <a:avLst/>
          </a:prstGeom>
        </p:spPr>
        <p:txBody>
          <a:bodyPr lIns="43200" anchor="t" anchorCtr="0"/>
          <a:lstStyle>
            <a:lvl1pPr algn="l">
              <a:lnSpc>
                <a:spcPts val="4400"/>
              </a:lnSpc>
              <a:defRPr sz="4800" b="1" i="0" kern="0" spc="300" baseline="0">
                <a:solidFill>
                  <a:schemeClr val="bg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fr-CH" dirty="0"/>
              <a:t>PRESENTATION </a:t>
            </a:r>
            <a:br>
              <a:rPr lang="fr-CH" dirty="0"/>
            </a:br>
            <a:r>
              <a:rPr lang="fr-CH" dirty="0"/>
              <a:t>TITLE</a:t>
            </a:r>
            <a:endParaRPr lang="fr-FR" dirty="0"/>
          </a:p>
        </p:txBody>
      </p:sp>
      <p:cxnSp>
        <p:nvCxnSpPr>
          <p:cNvPr id="5" name="Logo orange">
            <a:extLst>
              <a:ext uri="{FF2B5EF4-FFF2-40B4-BE49-F238E27FC236}">
                <a16:creationId xmlns:a16="http://schemas.microsoft.com/office/drawing/2014/main" xmlns="" id="{3CC3CCC5-D9AC-4E1E-9FBD-6C7E35FDA86C}"/>
              </a:ext>
            </a:extLst>
          </p:cNvPr>
          <p:cNvCxnSpPr/>
          <p:nvPr/>
        </p:nvCxnSpPr>
        <p:spPr>
          <a:xfrm>
            <a:off x="612388" y="1838966"/>
            <a:ext cx="360040" cy="0"/>
          </a:xfrm>
          <a:prstGeom prst="line">
            <a:avLst/>
          </a:prstGeom>
          <a:ln w="76200">
            <a:solidFill>
              <a:srgbClr val="FFC6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Logo bleu" descr="Logo + bannière + baseligne.png">
            <a:extLst>
              <a:ext uri="{FF2B5EF4-FFF2-40B4-BE49-F238E27FC236}">
                <a16:creationId xmlns:a16="http://schemas.microsoft.com/office/drawing/2014/main" xmlns="" id="{D6DB081F-608A-4BA9-95B0-E248E0AEE2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/>
          <a:srcRect t="13051"/>
          <a:stretch/>
        </p:blipFill>
        <p:spPr>
          <a:xfrm>
            <a:off x="501649" y="1"/>
            <a:ext cx="1408883" cy="1635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8707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e 3">
            <a:extLst>
              <a:ext uri="{FF2B5EF4-FFF2-40B4-BE49-F238E27FC236}">
                <a16:creationId xmlns:a16="http://schemas.microsoft.com/office/drawing/2014/main" xmlns="" id="{CCC15F46-53BB-4794-BBB6-C69726FE8B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750" y="3907233"/>
            <a:ext cx="8353424" cy="366794"/>
          </a:xfrm>
          <a:prstGeom prst="rect">
            <a:avLst/>
          </a:prstGeom>
        </p:spPr>
        <p:txBody>
          <a:bodyPr lIns="43200">
            <a:normAutofit/>
          </a:bodyPr>
          <a:lstStyle>
            <a:lvl1pPr algn="l">
              <a:buNone/>
              <a:defRPr sz="2000" b="0" spc="0" baseline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By Mr. X, location and date</a:t>
            </a:r>
          </a:p>
        </p:txBody>
      </p:sp>
      <p:sp>
        <p:nvSpPr>
          <p:cNvPr id="14" name="Texte 2">
            <a:extLst>
              <a:ext uri="{FF2B5EF4-FFF2-40B4-BE49-F238E27FC236}">
                <a16:creationId xmlns:a16="http://schemas.microsoft.com/office/drawing/2014/main" xmlns="" id="{595580FE-23C1-4822-9E5F-D431A2BC257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9749" y="3215060"/>
            <a:ext cx="8353425" cy="504056"/>
          </a:xfrm>
          <a:prstGeom prst="rect">
            <a:avLst/>
          </a:prstGeom>
        </p:spPr>
        <p:txBody>
          <a:bodyPr lIns="43200"/>
          <a:lstStyle>
            <a:lvl1pPr algn="l">
              <a:lnSpc>
                <a:spcPct val="80000"/>
              </a:lnSpc>
              <a:buNone/>
              <a:defRPr sz="2800" b="0" spc="0" baseline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fr-CH" dirty="0"/>
              <a:t>SUB-TITLE</a:t>
            </a:r>
            <a:endParaRPr lang="fr-FR" dirty="0"/>
          </a:p>
        </p:txBody>
      </p:sp>
      <p:sp>
        <p:nvSpPr>
          <p:cNvPr id="13" name="Texte 1">
            <a:extLst>
              <a:ext uri="{FF2B5EF4-FFF2-40B4-BE49-F238E27FC236}">
                <a16:creationId xmlns:a16="http://schemas.microsoft.com/office/drawing/2014/main" xmlns="" id="{A7F040F9-1F6E-4328-BAA2-7FFD2D97BB5C}"/>
              </a:ext>
            </a:extLst>
          </p:cNvPr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539749" y="1858332"/>
            <a:ext cx="8353425" cy="1294244"/>
          </a:xfrm>
          <a:prstGeom prst="rect">
            <a:avLst/>
          </a:prstGeom>
        </p:spPr>
        <p:txBody>
          <a:bodyPr lIns="43200" anchor="t" anchorCtr="0"/>
          <a:lstStyle>
            <a:lvl1pPr algn="l">
              <a:lnSpc>
                <a:spcPts val="4400"/>
              </a:lnSpc>
              <a:defRPr sz="4800" b="1" i="0" kern="0" spc="300" baseline="0">
                <a:solidFill>
                  <a:schemeClr val="bg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fr-CH" dirty="0"/>
              <a:t>PRESENTATION </a:t>
            </a:r>
            <a:br>
              <a:rPr lang="fr-CH" dirty="0"/>
            </a:br>
            <a:r>
              <a:rPr lang="fr-CH" dirty="0"/>
              <a:t>TITLE</a:t>
            </a:r>
            <a:endParaRPr lang="fr-FR" dirty="0"/>
          </a:p>
        </p:txBody>
      </p:sp>
      <p:cxnSp>
        <p:nvCxnSpPr>
          <p:cNvPr id="26" name="Logo orange">
            <a:extLst>
              <a:ext uri="{FF2B5EF4-FFF2-40B4-BE49-F238E27FC236}">
                <a16:creationId xmlns:a16="http://schemas.microsoft.com/office/drawing/2014/main" xmlns="" id="{D6F88D18-ABE3-435C-9CC4-BF1845F9D176}"/>
              </a:ext>
            </a:extLst>
          </p:cNvPr>
          <p:cNvCxnSpPr/>
          <p:nvPr/>
        </p:nvCxnSpPr>
        <p:spPr>
          <a:xfrm>
            <a:off x="612388" y="1838966"/>
            <a:ext cx="360040" cy="0"/>
          </a:xfrm>
          <a:prstGeom prst="line">
            <a:avLst/>
          </a:prstGeom>
          <a:ln w="76200">
            <a:solidFill>
              <a:srgbClr val="FFC6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Logo bleu" descr="Logo + bannière + baseligne.png">
            <a:extLst>
              <a:ext uri="{FF2B5EF4-FFF2-40B4-BE49-F238E27FC236}">
                <a16:creationId xmlns:a16="http://schemas.microsoft.com/office/drawing/2014/main" xmlns="" id="{FB0DAD0B-C1A1-4B62-A7F1-84BBFD0104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/>
          <a:srcRect t="13051"/>
          <a:stretch/>
        </p:blipFill>
        <p:spPr>
          <a:xfrm>
            <a:off x="501649" y="1"/>
            <a:ext cx="1408883" cy="1635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2504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ndard + Logo +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">
            <a:extLst>
              <a:ext uri="{FF2B5EF4-FFF2-40B4-BE49-F238E27FC236}">
                <a16:creationId xmlns:a16="http://schemas.microsoft.com/office/drawing/2014/main" xmlns="" id="{196CBEE5-2EC9-4566-9A4A-FEC2635A3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2228F-7E59-4634-99A0-C351006F704F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2" name="Espace réservé de la date">
            <a:extLst>
              <a:ext uri="{FF2B5EF4-FFF2-40B4-BE49-F238E27FC236}">
                <a16:creationId xmlns:a16="http://schemas.microsoft.com/office/drawing/2014/main" xmlns="" id="{0A83D336-4051-4542-9447-107503EEC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226F5-0CB7-47F7-960C-8F87E911933F}" type="datetime1">
              <a:rPr lang="fr-FR" smtClean="0"/>
              <a:t>19/10/2020</a:t>
            </a:fld>
            <a:endParaRPr lang="fr-CH" dirty="0"/>
          </a:p>
        </p:txBody>
      </p:sp>
      <p:sp>
        <p:nvSpPr>
          <p:cNvPr id="3" name="Espace réservé du pied de page">
            <a:extLst>
              <a:ext uri="{FF2B5EF4-FFF2-40B4-BE49-F238E27FC236}">
                <a16:creationId xmlns:a16="http://schemas.microsoft.com/office/drawing/2014/main" xmlns="" id="{A00F800A-9B39-4348-814F-5CD37F412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kern="0">
                <a:cs typeface="Calibri" pitchFamily="34" charset="0"/>
              </a:rPr>
              <a:t>WHAT IS JETTING ?</a:t>
            </a:r>
            <a:endParaRPr lang="fr-FR" b="1" dirty="0"/>
          </a:p>
        </p:txBody>
      </p:sp>
      <p:sp>
        <p:nvSpPr>
          <p:cNvPr id="5" name="Titre">
            <a:extLst>
              <a:ext uri="{FF2B5EF4-FFF2-40B4-BE49-F238E27FC236}">
                <a16:creationId xmlns:a16="http://schemas.microsoft.com/office/drawing/2014/main" xmlns="" id="{B419B6FA-8388-4036-BC23-442E6E2D2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683648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40788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">
          <p15:clr>
            <a:srgbClr val="FBAE40"/>
          </p15:clr>
        </p15:guide>
        <p15:guide id="2" pos="385">
          <p15:clr>
            <a:srgbClr val="547EBF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e">
            <a:extLst>
              <a:ext uri="{FF2B5EF4-FFF2-40B4-BE49-F238E27FC236}">
                <a16:creationId xmlns:a16="http://schemas.microsoft.com/office/drawing/2014/main" xmlns="" id="{6972EFD8-89F5-4E33-BFFC-1F81E7496D8E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539752" y="2139704"/>
            <a:ext cx="8353425" cy="864093"/>
          </a:xfrm>
          <a:prstGeom prst="rect">
            <a:avLst/>
          </a:prstGeom>
        </p:spPr>
        <p:txBody>
          <a:bodyPr lIns="0" tIns="0" rIns="72000" bIns="0" anchor="t" anchorCtr="0"/>
          <a:lstStyle/>
          <a:p>
            <a:pPr marL="71998" marR="0" lvl="0" indent="0" algn="l" defTabSz="179996" rtl="0" eaLnBrk="1" fontAlgn="base" latinLnBrk="0" hangingPunct="1">
              <a:lnSpc>
                <a:spcPct val="80000"/>
              </a:lnSpc>
              <a:spcBef>
                <a:spcPts val="0"/>
              </a:spcBef>
              <a:spcAft>
                <a:spcPct val="0"/>
              </a:spcAft>
              <a:buClr>
                <a:srgbClr val="204288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fr-CH" sz="4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THANK YOU </a:t>
            </a:r>
          </a:p>
          <a:p>
            <a:pPr marL="71998" marR="0" lvl="0" indent="0" algn="l" defTabSz="179996" rtl="0" eaLnBrk="1" fontAlgn="base" latinLnBrk="0" hangingPunct="1">
              <a:lnSpc>
                <a:spcPct val="80000"/>
              </a:lnSpc>
              <a:spcBef>
                <a:spcPts val="0"/>
              </a:spcBef>
              <a:spcAft>
                <a:spcPct val="0"/>
              </a:spcAft>
              <a:buClr>
                <a:srgbClr val="204288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fr-CH" sz="4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itchFamily="34" charset="0"/>
                <a:cs typeface="Calibri Light" pitchFamily="34" charset="0"/>
              </a:rPr>
              <a:t>FOR YOUR ATTENTION</a:t>
            </a:r>
            <a:endParaRPr kumimoji="0" lang="fr-FR" sz="4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 Light" pitchFamily="34" charset="0"/>
              <a:cs typeface="Calibr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10961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">
          <p15:clr>
            <a:srgbClr val="FBAE40"/>
          </p15:clr>
        </p15:guide>
        <p15:guide id="2" pos="385">
          <p15:clr>
            <a:srgbClr val="547EBF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ditabl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">
            <a:extLst>
              <a:ext uri="{FF2B5EF4-FFF2-40B4-BE49-F238E27FC236}">
                <a16:creationId xmlns:a16="http://schemas.microsoft.com/office/drawing/2014/main" xmlns="" id="{60E5C32C-4AC1-461E-9022-738716AF78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52" y="2136140"/>
            <a:ext cx="8353425" cy="935990"/>
          </a:xfrm>
          <a:prstGeom prst="rect">
            <a:avLst/>
          </a:prstGeom>
        </p:spPr>
        <p:txBody>
          <a:bodyPr lIns="72000" tIns="0" rIns="72000" bIns="0"/>
          <a:lstStyle>
            <a:lvl1pPr>
              <a:lnSpc>
                <a:spcPct val="80000"/>
              </a:lnSpc>
              <a:defRPr sz="4000" b="1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5531123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">
          <p15:clr>
            <a:srgbClr val="FBAE40"/>
          </p15:clr>
        </p15:guide>
        <p15:guide id="2" pos="385">
          <p15:clr>
            <a:srgbClr val="547EBF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Logo + 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e">
            <a:extLst>
              <a:ext uri="{FF2B5EF4-FFF2-40B4-BE49-F238E27FC236}">
                <a16:creationId xmlns:a16="http://schemas.microsoft.com/office/drawing/2014/main" xmlns="" id="{6972EFD8-89F5-4E33-BFFC-1F81E7496D8E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539752" y="2139704"/>
            <a:ext cx="8353425" cy="864093"/>
          </a:xfrm>
          <a:prstGeom prst="rect">
            <a:avLst/>
          </a:prstGeom>
        </p:spPr>
        <p:txBody>
          <a:bodyPr lIns="0" tIns="0" rIns="72000" bIns="0" anchor="t" anchorCtr="0"/>
          <a:lstStyle/>
          <a:p>
            <a:pPr marL="71998" marR="0" lvl="0" indent="0" algn="l" defTabSz="179996" rtl="0" eaLnBrk="1" fontAlgn="base" latinLnBrk="0" hangingPunct="1">
              <a:lnSpc>
                <a:spcPct val="80000"/>
              </a:lnSpc>
              <a:spcBef>
                <a:spcPts val="0"/>
              </a:spcBef>
              <a:spcAft>
                <a:spcPct val="0"/>
              </a:spcAft>
              <a:buClr>
                <a:srgbClr val="204288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fr-CH" sz="4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THANK YOU </a:t>
            </a:r>
          </a:p>
          <a:p>
            <a:pPr marL="71998" marR="0" lvl="0" indent="0" algn="l" defTabSz="179996" rtl="0" eaLnBrk="1" fontAlgn="base" latinLnBrk="0" hangingPunct="1">
              <a:lnSpc>
                <a:spcPct val="80000"/>
              </a:lnSpc>
              <a:spcBef>
                <a:spcPts val="0"/>
              </a:spcBef>
              <a:spcAft>
                <a:spcPct val="0"/>
              </a:spcAft>
              <a:buClr>
                <a:srgbClr val="204288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fr-CH" sz="4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itchFamily="34" charset="0"/>
                <a:cs typeface="Calibri Light" pitchFamily="34" charset="0"/>
              </a:rPr>
              <a:t>FOR YOUR ATTENTION</a:t>
            </a:r>
            <a:endParaRPr kumimoji="0" lang="fr-FR" sz="4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 Light" pitchFamily="34" charset="0"/>
              <a:cs typeface="Calibri Light" pitchFamily="34" charset="0"/>
            </a:endParaRPr>
          </a:p>
        </p:txBody>
      </p:sp>
      <p:pic>
        <p:nvPicPr>
          <p:cNvPr id="5" name="Logo bleu" descr="Logo + bannière + baseligne.png">
            <a:extLst>
              <a:ext uri="{FF2B5EF4-FFF2-40B4-BE49-F238E27FC236}">
                <a16:creationId xmlns:a16="http://schemas.microsoft.com/office/drawing/2014/main" xmlns="" id="{35601BCB-90CD-4348-8AEE-E627ED1A76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/>
          <a:srcRect t="13051"/>
          <a:stretch/>
        </p:blipFill>
        <p:spPr>
          <a:xfrm>
            <a:off x="501649" y="1"/>
            <a:ext cx="1408883" cy="1635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6576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">
          <p15:clr>
            <a:srgbClr val="FBAE40"/>
          </p15:clr>
        </p15:guide>
        <p15:guide id="2" pos="385">
          <p15:clr>
            <a:srgbClr val="547EBF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Logo + Editabl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">
            <a:extLst>
              <a:ext uri="{FF2B5EF4-FFF2-40B4-BE49-F238E27FC236}">
                <a16:creationId xmlns:a16="http://schemas.microsoft.com/office/drawing/2014/main" xmlns="" id="{DBF78470-54D8-40C3-8224-B163A1B9BC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52" y="2136140"/>
            <a:ext cx="8353425" cy="935990"/>
          </a:xfrm>
          <a:prstGeom prst="rect">
            <a:avLst/>
          </a:prstGeom>
        </p:spPr>
        <p:txBody>
          <a:bodyPr lIns="72000" tIns="0" rIns="72000" bIns="0"/>
          <a:lstStyle>
            <a:lvl1pPr>
              <a:lnSpc>
                <a:spcPct val="80000"/>
              </a:lnSpc>
              <a:defRPr sz="4000" b="1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pic>
        <p:nvPicPr>
          <p:cNvPr id="5" name="Logo bleu" descr="Logo + bannière + baseligne.png">
            <a:extLst>
              <a:ext uri="{FF2B5EF4-FFF2-40B4-BE49-F238E27FC236}">
                <a16:creationId xmlns:a16="http://schemas.microsoft.com/office/drawing/2014/main" xmlns="" id="{CED4EC6B-639C-4A5C-84D3-C1E64F4C2E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/>
          <a:srcRect t="13051"/>
          <a:stretch/>
        </p:blipFill>
        <p:spPr>
          <a:xfrm>
            <a:off x="501649" y="1"/>
            <a:ext cx="1408883" cy="1635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4463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">
          <p15:clr>
            <a:srgbClr val="FBAE40"/>
          </p15:clr>
        </p15:guide>
        <p15:guide id="2" pos="385">
          <p15:clr>
            <a:srgbClr val="547EBF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Logo + Leading innov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e">
            <a:extLst>
              <a:ext uri="{FF2B5EF4-FFF2-40B4-BE49-F238E27FC236}">
                <a16:creationId xmlns:a16="http://schemas.microsoft.com/office/drawing/2014/main" xmlns="" id="{BB01FBF7-D227-46F1-8B2F-8FBD15165F33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539752" y="2139704"/>
            <a:ext cx="8353425" cy="864093"/>
          </a:xfrm>
          <a:prstGeom prst="rect">
            <a:avLst/>
          </a:prstGeom>
        </p:spPr>
        <p:txBody>
          <a:bodyPr lIns="0" tIns="0" rIns="72000" bIns="0" anchor="t" anchorCtr="0"/>
          <a:lstStyle/>
          <a:p>
            <a:pPr marL="71998" marR="0" lvl="0" indent="0" algn="l" defTabSz="179996" rtl="0" eaLnBrk="1" fontAlgn="base" latinLnBrk="0" hangingPunct="1">
              <a:lnSpc>
                <a:spcPct val="80000"/>
              </a:lnSpc>
              <a:spcBef>
                <a:spcPts val="0"/>
              </a:spcBef>
              <a:spcAft>
                <a:spcPct val="0"/>
              </a:spcAft>
              <a:buClr>
                <a:srgbClr val="204288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fr-CH" sz="4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LEADING INNOVATION</a:t>
            </a:r>
          </a:p>
          <a:p>
            <a:pPr marL="71998" marR="0" lvl="0" indent="0" algn="l" defTabSz="179996" rtl="0" eaLnBrk="1" fontAlgn="base" latinLnBrk="0" hangingPunct="1">
              <a:lnSpc>
                <a:spcPct val="80000"/>
              </a:lnSpc>
              <a:spcBef>
                <a:spcPts val="0"/>
              </a:spcBef>
              <a:spcAft>
                <a:spcPct val="0"/>
              </a:spcAft>
              <a:buClr>
                <a:srgbClr val="204288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fr-CH" sz="4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itchFamily="34" charset="0"/>
                <a:cs typeface="Calibri Light" pitchFamily="34" charset="0"/>
              </a:rPr>
              <a:t>WITH CREATIVITY AND PASSION</a:t>
            </a:r>
            <a:endParaRPr kumimoji="0" lang="fr-FR" sz="4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 Light" pitchFamily="34" charset="0"/>
              <a:cs typeface="Calibri Light" pitchFamily="34" charset="0"/>
            </a:endParaRPr>
          </a:p>
        </p:txBody>
      </p:sp>
      <p:pic>
        <p:nvPicPr>
          <p:cNvPr id="5" name="Logo bleu" descr="Logo + bannière + baseligne.png">
            <a:extLst>
              <a:ext uri="{FF2B5EF4-FFF2-40B4-BE49-F238E27FC236}">
                <a16:creationId xmlns:a16="http://schemas.microsoft.com/office/drawing/2014/main" xmlns="" id="{FA544F6D-E3A0-4C4B-9488-1009B75017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/>
          <a:srcRect t="13051"/>
          <a:stretch/>
        </p:blipFill>
        <p:spPr>
          <a:xfrm>
            <a:off x="501649" y="1"/>
            <a:ext cx="1408883" cy="1635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0280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">
            <a:extLst>
              <a:ext uri="{FF2B5EF4-FFF2-40B4-BE49-F238E27FC236}">
                <a16:creationId xmlns:a16="http://schemas.microsoft.com/office/drawing/2014/main" xmlns="" id="{F2ECC855-4F59-45B3-9A90-CEEDFFF55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2228F-7E59-4634-99A0-C351006F704F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3" name="Espace réservé de la date">
            <a:extLst>
              <a:ext uri="{FF2B5EF4-FFF2-40B4-BE49-F238E27FC236}">
                <a16:creationId xmlns:a16="http://schemas.microsoft.com/office/drawing/2014/main" xmlns="" id="{5A548611-048D-4CB0-A2E2-362F807DA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D9EB3-2518-4863-A13B-3EAB1001F9F7}" type="datetime1">
              <a:rPr lang="fr-FR" smtClean="0"/>
              <a:t>19/10/2020</a:t>
            </a:fld>
            <a:endParaRPr lang="fr-CH" dirty="0"/>
          </a:p>
        </p:txBody>
      </p:sp>
      <p:sp>
        <p:nvSpPr>
          <p:cNvPr id="4" name="Espace réservé du pied de page">
            <a:extLst>
              <a:ext uri="{FF2B5EF4-FFF2-40B4-BE49-F238E27FC236}">
                <a16:creationId xmlns:a16="http://schemas.microsoft.com/office/drawing/2014/main" xmlns="" id="{2595219B-53CD-40CE-A654-8624497A6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kern="0">
                <a:cs typeface="Calibri" pitchFamily="34" charset="0"/>
              </a:rPr>
              <a:t>WHAT IS JETTING ?</a:t>
            </a:r>
            <a:endParaRPr lang="fr-FR" b="1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C0236E3D-F478-443B-9782-27E4A586D772}"/>
              </a:ext>
            </a:extLst>
          </p:cNvPr>
          <p:cNvSpPr txBox="1"/>
          <p:nvPr userDrawn="1"/>
        </p:nvSpPr>
        <p:spPr>
          <a:xfrm>
            <a:off x="259986" y="243336"/>
            <a:ext cx="3879965" cy="456414"/>
          </a:xfrm>
          <a:prstGeom prst="rect">
            <a:avLst/>
          </a:prstGeom>
          <a:noFill/>
        </p:spPr>
        <p:txBody>
          <a:bodyPr wrap="none" lIns="72000" rIns="72000" rtlCol="0" anchor="t" anchorCtr="0">
            <a:noAutofit/>
          </a:bodyPr>
          <a:lstStyle/>
          <a:p>
            <a:pPr algn="l">
              <a:lnSpc>
                <a:spcPct val="80000"/>
              </a:lnSpc>
              <a:spcBef>
                <a:spcPts val="0"/>
              </a:spcBef>
              <a:buClr>
                <a:srgbClr val="204288"/>
              </a:buClr>
            </a:pPr>
            <a:r>
              <a:rPr lang="en-GB" kern="0" dirty="0">
                <a:solidFill>
                  <a:schemeClr val="tx1"/>
                </a:solidFill>
                <a:latin typeface="Calibri"/>
              </a:rPr>
              <a:t>PLUMETTAZ BRANDING</a:t>
            </a:r>
          </a:p>
          <a:p>
            <a:pPr algn="l">
              <a:lnSpc>
                <a:spcPct val="80000"/>
              </a:lnSpc>
              <a:spcBef>
                <a:spcPts val="0"/>
              </a:spcBef>
              <a:buClr>
                <a:srgbClr val="204288"/>
              </a:buClr>
            </a:pPr>
            <a:r>
              <a:rPr lang="en-GB" b="1" kern="0" dirty="0">
                <a:solidFill>
                  <a:schemeClr val="tx1"/>
                </a:solidFill>
                <a:latin typeface="Calibri"/>
              </a:rPr>
              <a:t>POWERPOINT COLORS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xmlns="" id="{45ABBBBE-C658-4548-90E7-97B2B7CBADFE}"/>
              </a:ext>
            </a:extLst>
          </p:cNvPr>
          <p:cNvCxnSpPr>
            <a:cxnSpLocks/>
          </p:cNvCxnSpPr>
          <p:nvPr userDrawn="1"/>
        </p:nvCxnSpPr>
        <p:spPr>
          <a:xfrm>
            <a:off x="344959" y="736401"/>
            <a:ext cx="288032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5089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andard + Logo + Title +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pied de page">
            <a:extLst>
              <a:ext uri="{FF2B5EF4-FFF2-40B4-BE49-F238E27FC236}">
                <a16:creationId xmlns:a16="http://schemas.microsoft.com/office/drawing/2014/main" xmlns="" id="{4A410835-DDA1-4F40-80B3-5D8CEF60DDD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kern="0" dirty="0" smtClean="0">
                <a:cs typeface="Calibri" pitchFamily="34" charset="0"/>
              </a:rPr>
              <a:t>International Wire &amp; cable Symposium, Providence (RI), 12 October 2020</a:t>
            </a:r>
            <a:endParaRPr lang="fr-FR" b="1" dirty="0"/>
          </a:p>
        </p:txBody>
      </p:sp>
      <p:sp>
        <p:nvSpPr>
          <p:cNvPr id="8" name="Espace réservé du numéro de diapositive">
            <a:extLst>
              <a:ext uri="{FF2B5EF4-FFF2-40B4-BE49-F238E27FC236}">
                <a16:creationId xmlns:a16="http://schemas.microsoft.com/office/drawing/2014/main" xmlns="" id="{B04F528E-47F2-4AE1-AF94-F8DF36266DE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242228F-7E59-4634-99A0-C351006F704F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1" name="Texte principal">
            <a:extLst>
              <a:ext uri="{FF2B5EF4-FFF2-40B4-BE49-F238E27FC236}">
                <a16:creationId xmlns:a16="http://schemas.microsoft.com/office/drawing/2014/main" xmlns="" id="{B36AFCEA-15A1-40E4-841D-B13792C7D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1" y="1058867"/>
            <a:ext cx="8641656" cy="3817937"/>
          </a:xfrm>
          <a:prstGeom prst="rect">
            <a:avLst/>
          </a:prstGeom>
        </p:spPr>
        <p:txBody>
          <a:bodyPr vert="horz" lIns="72000" tIns="18000" rIns="72000" bIns="18000" rtlCol="0">
            <a:normAutofit/>
          </a:bodyPr>
          <a:lstStyle>
            <a:lvl2pPr>
              <a:buSzPct val="90000"/>
              <a:defRPr/>
            </a:lvl2pPr>
            <a:lvl3pPr>
              <a:buSzPct val="90000"/>
              <a:defRPr/>
            </a:lvl3pPr>
            <a:lvl4pPr>
              <a:buSzPct val="90000"/>
              <a:defRPr/>
            </a:lvl4pPr>
            <a:lvl5pPr>
              <a:buSzPct val="90000"/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GB" dirty="0"/>
          </a:p>
        </p:txBody>
      </p:sp>
      <p:sp>
        <p:nvSpPr>
          <p:cNvPr id="9" name="Titre">
            <a:extLst>
              <a:ext uri="{FF2B5EF4-FFF2-40B4-BE49-F238E27FC236}">
                <a16:creationId xmlns:a16="http://schemas.microsoft.com/office/drawing/2014/main" xmlns="" id="{8304A1A2-27B4-4090-BCCC-DEA097863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6479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tandard + Logo + Title +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">
            <a:extLst>
              <a:ext uri="{FF2B5EF4-FFF2-40B4-BE49-F238E27FC236}">
                <a16:creationId xmlns:a16="http://schemas.microsoft.com/office/drawing/2014/main" xmlns="" id="{2E0AF2DC-5A7B-4C7C-A469-7A3845BAB5C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4460915-2688-43CA-A41E-7A831D36837F}" type="datetime1">
              <a:rPr lang="fr-FR" smtClean="0"/>
              <a:t>19/10/2020</a:t>
            </a:fld>
            <a:endParaRPr lang="fr-CH" dirty="0"/>
          </a:p>
        </p:txBody>
      </p:sp>
      <p:sp>
        <p:nvSpPr>
          <p:cNvPr id="7" name="Espace réservé du pied de page">
            <a:extLst>
              <a:ext uri="{FF2B5EF4-FFF2-40B4-BE49-F238E27FC236}">
                <a16:creationId xmlns:a16="http://schemas.microsoft.com/office/drawing/2014/main" xmlns="" id="{4A410835-DDA1-4F40-80B3-5D8CEF60DDD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kern="0">
                <a:cs typeface="Calibri" pitchFamily="34" charset="0"/>
              </a:rPr>
              <a:t>WHAT IS JETTING ?</a:t>
            </a:r>
            <a:endParaRPr lang="fr-FR" b="1" dirty="0"/>
          </a:p>
        </p:txBody>
      </p:sp>
      <p:sp>
        <p:nvSpPr>
          <p:cNvPr id="8" name="Espace réservé du numéro de diapositive">
            <a:extLst>
              <a:ext uri="{FF2B5EF4-FFF2-40B4-BE49-F238E27FC236}">
                <a16:creationId xmlns:a16="http://schemas.microsoft.com/office/drawing/2014/main" xmlns="" id="{B04F528E-47F2-4AE1-AF94-F8DF36266DE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242228F-7E59-4634-99A0-C351006F704F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0" name="Texte principal 2">
            <a:extLst>
              <a:ext uri="{FF2B5EF4-FFF2-40B4-BE49-F238E27FC236}">
                <a16:creationId xmlns:a16="http://schemas.microsoft.com/office/drawing/2014/main" xmlns="" id="{DF290DB0-5C3D-4C30-B6DF-3797BAE770A6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4572000" y="1058861"/>
            <a:ext cx="4322763" cy="3817940"/>
          </a:xfrm>
          <a:prstGeom prst="rect">
            <a:avLst/>
          </a:prstGeom>
        </p:spPr>
        <p:txBody>
          <a:bodyPr vert="horz" lIns="72000" tIns="18000" rIns="72000" bIns="1800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GB" dirty="0"/>
          </a:p>
        </p:txBody>
      </p:sp>
      <p:sp>
        <p:nvSpPr>
          <p:cNvPr id="11" name="Texte principal 1">
            <a:extLst>
              <a:ext uri="{FF2B5EF4-FFF2-40B4-BE49-F238E27FC236}">
                <a16:creationId xmlns:a16="http://schemas.microsoft.com/office/drawing/2014/main" xmlns="" id="{B36AFCEA-15A1-40E4-841D-B13792C7D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00" y="1058864"/>
            <a:ext cx="4320003" cy="3817940"/>
          </a:xfrm>
          <a:prstGeom prst="rect">
            <a:avLst/>
          </a:prstGeom>
        </p:spPr>
        <p:txBody>
          <a:bodyPr vert="horz" lIns="72000" tIns="18000" rIns="72000" bIns="1800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GB" dirty="0"/>
          </a:p>
        </p:txBody>
      </p:sp>
      <p:sp>
        <p:nvSpPr>
          <p:cNvPr id="9" name="Titre">
            <a:extLst>
              <a:ext uri="{FF2B5EF4-FFF2-40B4-BE49-F238E27FC236}">
                <a16:creationId xmlns:a16="http://schemas.microsoft.com/office/drawing/2014/main" xmlns="" id="{8304A1A2-27B4-4090-BCCC-DEA097863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85258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25">
          <p15:clr>
            <a:srgbClr val="547EBF"/>
          </p15:clr>
        </p15:guide>
        <p15:guide id="2" pos="2835">
          <p15:clr>
            <a:srgbClr val="547EBF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tandard + Logo + Title +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">
            <a:extLst>
              <a:ext uri="{FF2B5EF4-FFF2-40B4-BE49-F238E27FC236}">
                <a16:creationId xmlns:a16="http://schemas.microsoft.com/office/drawing/2014/main" xmlns="" id="{2E0AF2DC-5A7B-4C7C-A469-7A3845BAB5C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CE9AFFE-03FE-4FE8-82FC-5725D9C7CE0E}" type="datetime1">
              <a:rPr lang="fr-FR" smtClean="0"/>
              <a:t>19/10/2020</a:t>
            </a:fld>
            <a:endParaRPr lang="fr-CH" dirty="0"/>
          </a:p>
        </p:txBody>
      </p:sp>
      <p:sp>
        <p:nvSpPr>
          <p:cNvPr id="7" name="Espace réservé du pied de page">
            <a:extLst>
              <a:ext uri="{FF2B5EF4-FFF2-40B4-BE49-F238E27FC236}">
                <a16:creationId xmlns:a16="http://schemas.microsoft.com/office/drawing/2014/main" xmlns="" id="{4A410835-DDA1-4F40-80B3-5D8CEF60DDD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kern="0">
                <a:cs typeface="Calibri" pitchFamily="34" charset="0"/>
              </a:rPr>
              <a:t>WHAT IS JETTING ?</a:t>
            </a:r>
            <a:endParaRPr lang="fr-FR" b="1" dirty="0"/>
          </a:p>
        </p:txBody>
      </p:sp>
      <p:sp>
        <p:nvSpPr>
          <p:cNvPr id="8" name="Espace réservé du numéro de diapositive">
            <a:extLst>
              <a:ext uri="{FF2B5EF4-FFF2-40B4-BE49-F238E27FC236}">
                <a16:creationId xmlns:a16="http://schemas.microsoft.com/office/drawing/2014/main" xmlns="" id="{B04F528E-47F2-4AE1-AF94-F8DF36266DE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242228F-7E59-4634-99A0-C351006F704F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0" name="Texte principal 4">
            <a:extLst>
              <a:ext uri="{FF2B5EF4-FFF2-40B4-BE49-F238E27FC236}">
                <a16:creationId xmlns:a16="http://schemas.microsoft.com/office/drawing/2014/main" xmlns="" id="{DF290DB0-5C3D-4C30-B6DF-3797BAE770A6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4572001" y="1851673"/>
            <a:ext cx="4322763" cy="3025131"/>
          </a:xfrm>
          <a:prstGeom prst="rect">
            <a:avLst/>
          </a:prstGeom>
        </p:spPr>
        <p:txBody>
          <a:bodyPr vert="horz" lIns="72000" tIns="18000" rIns="72000" bIns="1800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GB" dirty="0"/>
          </a:p>
        </p:txBody>
      </p:sp>
      <p:sp>
        <p:nvSpPr>
          <p:cNvPr id="11" name="Texte principal 3">
            <a:extLst>
              <a:ext uri="{FF2B5EF4-FFF2-40B4-BE49-F238E27FC236}">
                <a16:creationId xmlns:a16="http://schemas.microsoft.com/office/drawing/2014/main" xmlns="" id="{B36AFCEA-15A1-40E4-841D-B13792C7D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414" y="1851669"/>
            <a:ext cx="4319586" cy="3025130"/>
          </a:xfrm>
          <a:prstGeom prst="rect">
            <a:avLst/>
          </a:prstGeom>
        </p:spPr>
        <p:txBody>
          <a:bodyPr vert="horz" lIns="72000" tIns="18000" rIns="72000" bIns="1800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GB" dirty="0"/>
          </a:p>
        </p:txBody>
      </p:sp>
      <p:sp>
        <p:nvSpPr>
          <p:cNvPr id="13" name="Texte principal 2">
            <a:extLst>
              <a:ext uri="{FF2B5EF4-FFF2-40B4-BE49-F238E27FC236}">
                <a16:creationId xmlns:a16="http://schemas.microsoft.com/office/drawing/2014/main" xmlns="" id="{05F3D58C-1D35-4F8C-95C0-23BBFEF258B1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4572000" y="1059186"/>
            <a:ext cx="4248000" cy="792484"/>
          </a:xfrm>
          <a:prstGeom prst="rect">
            <a:avLst/>
          </a:prstGeom>
        </p:spPr>
        <p:txBody>
          <a:bodyPr vert="horz" lIns="72000" tIns="18000" rIns="72000" bIns="18000" rtlCol="0">
            <a:normAutofit/>
          </a:bodyPr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  <a:endParaRPr lang="en-GB" dirty="0"/>
          </a:p>
        </p:txBody>
      </p:sp>
      <p:sp>
        <p:nvSpPr>
          <p:cNvPr id="12" name="Texte principal 1">
            <a:extLst>
              <a:ext uri="{FF2B5EF4-FFF2-40B4-BE49-F238E27FC236}">
                <a16:creationId xmlns:a16="http://schemas.microsoft.com/office/drawing/2014/main" xmlns="" id="{F444ED9E-D886-47E3-9A0A-F91102CC0D98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252414" y="1059185"/>
            <a:ext cx="4248149" cy="792484"/>
          </a:xfrm>
          <a:prstGeom prst="rect">
            <a:avLst/>
          </a:prstGeom>
        </p:spPr>
        <p:txBody>
          <a:bodyPr vert="horz" lIns="72000" tIns="18000" rIns="72000" bIns="18000" rtlCol="0">
            <a:normAutofit/>
          </a:bodyPr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  <a:endParaRPr lang="en-GB" dirty="0"/>
          </a:p>
        </p:txBody>
      </p:sp>
      <p:sp>
        <p:nvSpPr>
          <p:cNvPr id="9" name="Titre">
            <a:extLst>
              <a:ext uri="{FF2B5EF4-FFF2-40B4-BE49-F238E27FC236}">
                <a16:creationId xmlns:a16="http://schemas.microsoft.com/office/drawing/2014/main" xmlns="" id="{8304A1A2-27B4-4090-BCCC-DEA097863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62357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25">
          <p15:clr>
            <a:srgbClr val="547EBF"/>
          </p15:clr>
        </p15:guide>
        <p15:guide id="2" pos="2835">
          <p15:clr>
            <a:srgbClr val="547EBF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tandard + Logo + Title +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">
            <a:extLst>
              <a:ext uri="{FF2B5EF4-FFF2-40B4-BE49-F238E27FC236}">
                <a16:creationId xmlns:a16="http://schemas.microsoft.com/office/drawing/2014/main" xmlns="" id="{2E0AF2DC-5A7B-4C7C-A469-7A3845BAB5C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E4A986F-F568-4863-9DFD-AC65DBC2A712}" type="datetime1">
              <a:rPr lang="fr-FR" smtClean="0"/>
              <a:t>19/10/2020</a:t>
            </a:fld>
            <a:endParaRPr lang="fr-CH" dirty="0"/>
          </a:p>
        </p:txBody>
      </p:sp>
      <p:sp>
        <p:nvSpPr>
          <p:cNvPr id="7" name="Espace réservé du pied de page">
            <a:extLst>
              <a:ext uri="{FF2B5EF4-FFF2-40B4-BE49-F238E27FC236}">
                <a16:creationId xmlns:a16="http://schemas.microsoft.com/office/drawing/2014/main" xmlns="" id="{4A410835-DDA1-4F40-80B3-5D8CEF60DDD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kern="0">
                <a:cs typeface="Calibri" pitchFamily="34" charset="0"/>
              </a:rPr>
              <a:t>WHAT IS JETTING ?</a:t>
            </a:r>
            <a:endParaRPr lang="fr-FR" b="1" dirty="0"/>
          </a:p>
        </p:txBody>
      </p:sp>
      <p:sp>
        <p:nvSpPr>
          <p:cNvPr id="8" name="Espace réservé du numéro de diapositive">
            <a:extLst>
              <a:ext uri="{FF2B5EF4-FFF2-40B4-BE49-F238E27FC236}">
                <a16:creationId xmlns:a16="http://schemas.microsoft.com/office/drawing/2014/main" xmlns="" id="{B04F528E-47F2-4AE1-AF94-F8DF36266DE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242228F-7E59-4634-99A0-C351006F704F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4" name="Espace réservé pour une image 2">
            <a:extLst>
              <a:ext uri="{FF2B5EF4-FFF2-40B4-BE49-F238E27FC236}">
                <a16:creationId xmlns:a16="http://schemas.microsoft.com/office/drawing/2014/main" xmlns="" id="{F277490C-3B49-4560-A56F-3D9AA8F99D8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643289" y="1851667"/>
            <a:ext cx="4176712" cy="2952107"/>
          </a:xfrm>
        </p:spPr>
        <p:txBody>
          <a:bodyPr/>
          <a:lstStyle/>
          <a:p>
            <a:endParaRPr lang="fr-CH"/>
          </a:p>
        </p:txBody>
      </p:sp>
      <p:sp>
        <p:nvSpPr>
          <p:cNvPr id="4" name="Espace réservé pour une image 1">
            <a:extLst>
              <a:ext uri="{FF2B5EF4-FFF2-40B4-BE49-F238E27FC236}">
                <a16:creationId xmlns:a16="http://schemas.microsoft.com/office/drawing/2014/main" xmlns="" id="{5D1057CC-C56D-40B8-80F3-E36F6995F42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23850" y="1851667"/>
            <a:ext cx="4176713" cy="2952107"/>
          </a:xfrm>
        </p:spPr>
        <p:txBody>
          <a:bodyPr/>
          <a:lstStyle/>
          <a:p>
            <a:endParaRPr lang="fr-CH"/>
          </a:p>
        </p:txBody>
      </p:sp>
      <p:sp>
        <p:nvSpPr>
          <p:cNvPr id="13" name="Texte principal 2">
            <a:extLst>
              <a:ext uri="{FF2B5EF4-FFF2-40B4-BE49-F238E27FC236}">
                <a16:creationId xmlns:a16="http://schemas.microsoft.com/office/drawing/2014/main" xmlns="" id="{05F3D58C-1D35-4F8C-95C0-23BBFEF258B1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4572001" y="1059186"/>
            <a:ext cx="4247999" cy="792484"/>
          </a:xfrm>
          <a:prstGeom prst="rect">
            <a:avLst/>
          </a:prstGeom>
        </p:spPr>
        <p:txBody>
          <a:bodyPr vert="horz" lIns="72000" tIns="18000" rIns="72000" bIns="18000" rtlCol="0">
            <a:normAutofit/>
          </a:bodyPr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  <a:endParaRPr lang="en-GB" dirty="0"/>
          </a:p>
        </p:txBody>
      </p:sp>
      <p:sp>
        <p:nvSpPr>
          <p:cNvPr id="12" name="Texte principal 1">
            <a:extLst>
              <a:ext uri="{FF2B5EF4-FFF2-40B4-BE49-F238E27FC236}">
                <a16:creationId xmlns:a16="http://schemas.microsoft.com/office/drawing/2014/main" xmlns="" id="{F444ED9E-D886-47E3-9A0A-F91102CC0D98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250828" y="1059185"/>
            <a:ext cx="4249736" cy="792484"/>
          </a:xfrm>
          <a:prstGeom prst="rect">
            <a:avLst/>
          </a:prstGeom>
        </p:spPr>
        <p:txBody>
          <a:bodyPr vert="horz" lIns="72000" tIns="18000" rIns="72000" bIns="18000" rtlCol="0">
            <a:normAutofit/>
          </a:bodyPr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  <a:endParaRPr lang="en-GB" dirty="0"/>
          </a:p>
        </p:txBody>
      </p:sp>
      <p:sp>
        <p:nvSpPr>
          <p:cNvPr id="9" name="Titre">
            <a:extLst>
              <a:ext uri="{FF2B5EF4-FFF2-40B4-BE49-F238E27FC236}">
                <a16:creationId xmlns:a16="http://schemas.microsoft.com/office/drawing/2014/main" xmlns="" id="{8304A1A2-27B4-4090-BCCC-DEA097863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56452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25">
          <p15:clr>
            <a:srgbClr val="547EBF"/>
          </p15:clr>
        </p15:guide>
        <p15:guide id="2" pos="2835">
          <p15:clr>
            <a:srgbClr val="547EBF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tandard + Logo + Title +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">
            <a:extLst>
              <a:ext uri="{FF2B5EF4-FFF2-40B4-BE49-F238E27FC236}">
                <a16:creationId xmlns:a16="http://schemas.microsoft.com/office/drawing/2014/main" xmlns="" id="{2E0AF2DC-5A7B-4C7C-A469-7A3845BAB5C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619DBF7-66A7-4D56-B033-DB8CBDD94411}" type="datetime1">
              <a:rPr lang="fr-FR" smtClean="0"/>
              <a:t>19/10/2020</a:t>
            </a:fld>
            <a:endParaRPr lang="fr-CH" dirty="0"/>
          </a:p>
        </p:txBody>
      </p:sp>
      <p:sp>
        <p:nvSpPr>
          <p:cNvPr id="7" name="Espace réservé du pied de page">
            <a:extLst>
              <a:ext uri="{FF2B5EF4-FFF2-40B4-BE49-F238E27FC236}">
                <a16:creationId xmlns:a16="http://schemas.microsoft.com/office/drawing/2014/main" xmlns="" id="{4A410835-DDA1-4F40-80B3-5D8CEF60DDD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kern="0">
                <a:cs typeface="Calibri" pitchFamily="34" charset="0"/>
              </a:rPr>
              <a:t>WHAT IS JETTING ?</a:t>
            </a:r>
            <a:endParaRPr lang="fr-FR" b="1" dirty="0"/>
          </a:p>
        </p:txBody>
      </p:sp>
      <p:sp>
        <p:nvSpPr>
          <p:cNvPr id="8" name="Espace réservé du numéro de diapositive">
            <a:extLst>
              <a:ext uri="{FF2B5EF4-FFF2-40B4-BE49-F238E27FC236}">
                <a16:creationId xmlns:a16="http://schemas.microsoft.com/office/drawing/2014/main" xmlns="" id="{B04F528E-47F2-4AE1-AF94-F8DF36266DE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242228F-7E59-4634-99A0-C351006F704F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4" name="Espace réservé pour une image">
            <a:extLst>
              <a:ext uri="{FF2B5EF4-FFF2-40B4-BE49-F238E27FC236}">
                <a16:creationId xmlns:a16="http://schemas.microsoft.com/office/drawing/2014/main" xmlns="" id="{5C3227F9-BC40-4D18-B555-BEB92D3DEF1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643439" y="1131892"/>
            <a:ext cx="4176712" cy="3671887"/>
          </a:xfrm>
        </p:spPr>
        <p:txBody>
          <a:bodyPr/>
          <a:lstStyle/>
          <a:p>
            <a:endParaRPr lang="fr-CH"/>
          </a:p>
        </p:txBody>
      </p:sp>
      <p:sp>
        <p:nvSpPr>
          <p:cNvPr id="11" name="Texte principal">
            <a:extLst>
              <a:ext uri="{FF2B5EF4-FFF2-40B4-BE49-F238E27FC236}">
                <a16:creationId xmlns:a16="http://schemas.microsoft.com/office/drawing/2014/main" xmlns="" id="{B36AFCEA-15A1-40E4-841D-B13792C7D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058863"/>
            <a:ext cx="4320483" cy="3817941"/>
          </a:xfrm>
          <a:prstGeom prst="rect">
            <a:avLst/>
          </a:prstGeom>
        </p:spPr>
        <p:txBody>
          <a:bodyPr vert="horz" lIns="72000" tIns="18000" rIns="72000" bIns="1800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GB" dirty="0"/>
          </a:p>
        </p:txBody>
      </p:sp>
      <p:sp>
        <p:nvSpPr>
          <p:cNvPr id="9" name="Titre">
            <a:extLst>
              <a:ext uri="{FF2B5EF4-FFF2-40B4-BE49-F238E27FC236}">
                <a16:creationId xmlns:a16="http://schemas.microsoft.com/office/drawing/2014/main" xmlns="" id="{8304A1A2-27B4-4090-BCCC-DEA097863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68549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25">
          <p15:clr>
            <a:srgbClr val="547EBF"/>
          </p15:clr>
        </p15:guide>
        <p15:guide id="2" pos="2835">
          <p15:clr>
            <a:srgbClr val="547EBF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tandard + Logo + Title +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">
            <a:extLst>
              <a:ext uri="{FF2B5EF4-FFF2-40B4-BE49-F238E27FC236}">
                <a16:creationId xmlns:a16="http://schemas.microsoft.com/office/drawing/2014/main" xmlns="" id="{2E0AF2DC-5A7B-4C7C-A469-7A3845BAB5C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D04042A-6DCB-415D-AFE2-352BD347CDE7}" type="datetime1">
              <a:rPr lang="fr-FR" smtClean="0"/>
              <a:t>19/10/2020</a:t>
            </a:fld>
            <a:endParaRPr lang="fr-CH" dirty="0"/>
          </a:p>
        </p:txBody>
      </p:sp>
      <p:sp>
        <p:nvSpPr>
          <p:cNvPr id="7" name="Espace réservé du pied de page">
            <a:extLst>
              <a:ext uri="{FF2B5EF4-FFF2-40B4-BE49-F238E27FC236}">
                <a16:creationId xmlns:a16="http://schemas.microsoft.com/office/drawing/2014/main" xmlns="" id="{4A410835-DDA1-4F40-80B3-5D8CEF60DDD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kern="0">
                <a:cs typeface="Calibri" pitchFamily="34" charset="0"/>
              </a:rPr>
              <a:t>WHAT IS JETTING ?</a:t>
            </a:r>
            <a:endParaRPr lang="fr-FR" b="1" dirty="0"/>
          </a:p>
        </p:txBody>
      </p:sp>
      <p:sp>
        <p:nvSpPr>
          <p:cNvPr id="8" name="Espace réservé du numéro de diapositive">
            <a:extLst>
              <a:ext uri="{FF2B5EF4-FFF2-40B4-BE49-F238E27FC236}">
                <a16:creationId xmlns:a16="http://schemas.microsoft.com/office/drawing/2014/main" xmlns="" id="{B04F528E-47F2-4AE1-AF94-F8DF36266DE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242228F-7E59-4634-99A0-C351006F704F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4" name="Espace réservé pour une image">
            <a:extLst>
              <a:ext uri="{FF2B5EF4-FFF2-40B4-BE49-F238E27FC236}">
                <a16:creationId xmlns:a16="http://schemas.microsoft.com/office/drawing/2014/main" xmlns="" id="{5C3227F9-BC40-4D18-B555-BEB92D3DEF1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23851" y="1134409"/>
            <a:ext cx="4176712" cy="3671887"/>
          </a:xfrm>
        </p:spPr>
        <p:txBody>
          <a:bodyPr/>
          <a:lstStyle/>
          <a:p>
            <a:endParaRPr lang="fr-CH"/>
          </a:p>
        </p:txBody>
      </p:sp>
      <p:sp>
        <p:nvSpPr>
          <p:cNvPr id="11" name="Texte principal">
            <a:extLst>
              <a:ext uri="{FF2B5EF4-FFF2-40B4-BE49-F238E27FC236}">
                <a16:creationId xmlns:a16="http://schemas.microsoft.com/office/drawing/2014/main" xmlns="" id="{B36AFCEA-15A1-40E4-841D-B13792C7D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1058863"/>
            <a:ext cx="4321175" cy="3817941"/>
          </a:xfrm>
          <a:prstGeom prst="rect">
            <a:avLst/>
          </a:prstGeom>
        </p:spPr>
        <p:txBody>
          <a:bodyPr vert="horz" lIns="72000" tIns="18000" rIns="72000" bIns="1800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GB" dirty="0"/>
          </a:p>
        </p:txBody>
      </p:sp>
      <p:sp>
        <p:nvSpPr>
          <p:cNvPr id="9" name="Titre">
            <a:extLst>
              <a:ext uri="{FF2B5EF4-FFF2-40B4-BE49-F238E27FC236}">
                <a16:creationId xmlns:a16="http://schemas.microsoft.com/office/drawing/2014/main" xmlns="" id="{8304A1A2-27B4-4090-BCCC-DEA097863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212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25">
          <p15:clr>
            <a:srgbClr val="547EBF"/>
          </p15:clr>
        </p15:guide>
        <p15:guide id="2" pos="2835">
          <p15:clr>
            <a:srgbClr val="547EBF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nd gris">
            <a:extLst>
              <a:ext uri="{FF2B5EF4-FFF2-40B4-BE49-F238E27FC236}">
                <a16:creationId xmlns:a16="http://schemas.microsoft.com/office/drawing/2014/main" xmlns="" id="{F16C865B-9511-4E58-9025-A507AA6F2060}"/>
              </a:ext>
            </a:extLst>
          </p:cNvPr>
          <p:cNvSpPr/>
          <p:nvPr userDrawn="1"/>
        </p:nvSpPr>
        <p:spPr>
          <a:xfrm>
            <a:off x="251520" y="195267"/>
            <a:ext cx="8640960" cy="46807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numéro de diapositive">
            <a:extLst>
              <a:ext uri="{FF2B5EF4-FFF2-40B4-BE49-F238E27FC236}">
                <a16:creationId xmlns:a16="http://schemas.microsoft.com/office/drawing/2014/main" xmlns="" id="{6D2FF662-F0A1-42FA-B535-FCDDA7E39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2228F-7E59-4634-99A0-C351006F704F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2" name="Espace réservé de la date">
            <a:extLst>
              <a:ext uri="{FF2B5EF4-FFF2-40B4-BE49-F238E27FC236}">
                <a16:creationId xmlns:a16="http://schemas.microsoft.com/office/drawing/2014/main" xmlns="" id="{41EEB898-4D07-4941-8370-AF8BC7792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1CAF9-667A-413B-BA72-D9F9110E1A01}" type="datetime1">
              <a:rPr lang="fr-FR" smtClean="0"/>
              <a:t>19/10/2020</a:t>
            </a:fld>
            <a:endParaRPr lang="fr-CH" dirty="0"/>
          </a:p>
        </p:txBody>
      </p:sp>
      <p:sp>
        <p:nvSpPr>
          <p:cNvPr id="3" name="Espace réservé du pied de page">
            <a:extLst>
              <a:ext uri="{FF2B5EF4-FFF2-40B4-BE49-F238E27FC236}">
                <a16:creationId xmlns:a16="http://schemas.microsoft.com/office/drawing/2014/main" xmlns="" id="{856B9F3F-5EDC-49C1-82B8-C9E1B901A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kern="0">
                <a:cs typeface="Calibri" pitchFamily="34" charset="0"/>
              </a:rPr>
              <a:t>WHAT IS JETTING ?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1612629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ond gris"/>
          <p:cNvSpPr/>
          <p:nvPr userDrawn="1"/>
        </p:nvSpPr>
        <p:spPr>
          <a:xfrm>
            <a:off x="251520" y="195267"/>
            <a:ext cx="8640960" cy="46815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Pied de page - Numéro slide">
            <a:extLst>
              <a:ext uri="{FF2B5EF4-FFF2-40B4-BE49-F238E27FC236}">
                <a16:creationId xmlns:a16="http://schemas.microsoft.com/office/drawing/2014/main" xmlns="" id="{BE22A00D-5CA0-4822-BBF3-4C31F1A55A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4448" y="4876800"/>
            <a:ext cx="288032" cy="266700"/>
          </a:xfrm>
          <a:prstGeom prst="rect">
            <a:avLst/>
          </a:prstGeom>
          <a:ln>
            <a:noFill/>
          </a:ln>
        </p:spPr>
        <p:txBody>
          <a:bodyPr wrap="none" lIns="0" tIns="0" rIns="72000" bIns="0" anchor="ctr"/>
          <a:lstStyle>
            <a:lvl1pPr algn="r">
              <a:defRPr sz="80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cs typeface="Calibri Light" pitchFamily="34" charset="0"/>
              </a:defRPr>
            </a:lvl1pPr>
          </a:lstStyle>
          <a:p>
            <a:fld id="{3242228F-7E59-4634-99A0-C351006F704F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5" name="Pied de page - Date">
            <a:extLst>
              <a:ext uri="{FF2B5EF4-FFF2-40B4-BE49-F238E27FC236}">
                <a16:creationId xmlns:a16="http://schemas.microsoft.com/office/drawing/2014/main" xmlns="" id="{5FF60828-44F8-49C7-B713-068EA300FE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734182" y="4876800"/>
            <a:ext cx="741111" cy="266700"/>
          </a:xfrm>
          <a:prstGeom prst="rect">
            <a:avLst/>
          </a:prstGeom>
          <a:ln>
            <a:noFill/>
          </a:ln>
        </p:spPr>
        <p:txBody>
          <a:bodyPr wrap="none" lIns="0" tIns="0" rIns="0" bIns="0" anchor="ctr"/>
          <a:lstStyle>
            <a:lvl1pPr algn="r">
              <a:defRPr lang="fr-FR" sz="800" smtClean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cs typeface="Calibri Light" pitchFamily="34" charset="0"/>
              </a:defRPr>
            </a:lvl1pPr>
          </a:lstStyle>
          <a:p>
            <a:fld id="{37154F9E-28B7-4A02-86DB-CFE0E0CC550F}" type="datetime1">
              <a:rPr lang="fr-FR" smtClean="0"/>
              <a:t>19/10/2020</a:t>
            </a:fld>
            <a:endParaRPr lang="fr-CH" dirty="0"/>
          </a:p>
        </p:txBody>
      </p:sp>
      <p:sp>
        <p:nvSpPr>
          <p:cNvPr id="18" name="Pied de page - Titre présentation">
            <a:extLst>
              <a:ext uri="{FF2B5EF4-FFF2-40B4-BE49-F238E27FC236}">
                <a16:creationId xmlns:a16="http://schemas.microsoft.com/office/drawing/2014/main" xmlns="" id="{C769F07A-F70A-4107-B367-3155E93615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7274" y="4876800"/>
            <a:ext cx="7051033" cy="266700"/>
          </a:xfrm>
          <a:prstGeom prst="rect">
            <a:avLst/>
          </a:prstGeom>
        </p:spPr>
        <p:txBody>
          <a:bodyPr wrap="none" lIns="72000" tIns="0" rIns="0" bIns="0" anchor="ctr"/>
          <a:lstStyle>
            <a:lvl1pPr>
              <a:defRPr sz="80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r>
              <a:rPr lang="en-US" kern="0">
                <a:cs typeface="Calibri" pitchFamily="34" charset="0"/>
              </a:rPr>
              <a:t>WHAT IS JETTING ?</a:t>
            </a:r>
            <a:endParaRPr lang="fr-FR" b="1" dirty="0"/>
          </a:p>
        </p:txBody>
      </p:sp>
      <p:sp>
        <p:nvSpPr>
          <p:cNvPr id="2" name="Titre slide">
            <a:extLst>
              <a:ext uri="{FF2B5EF4-FFF2-40B4-BE49-F238E27FC236}">
                <a16:creationId xmlns:a16="http://schemas.microsoft.com/office/drawing/2014/main" xmlns="" id="{5DEAB67F-93C6-49C8-94C7-AF0E322E2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987" y="315111"/>
            <a:ext cx="4312013" cy="456414"/>
          </a:xfrm>
          <a:prstGeom prst="rect">
            <a:avLst/>
          </a:prstGeom>
        </p:spPr>
        <p:txBody>
          <a:bodyPr vert="horz" lIns="72000" tIns="45720" rIns="72000" bIns="45720" rtlCol="0" anchor="b" anchorCtr="0">
            <a:noAutofit/>
          </a:bodyPr>
          <a:lstStyle/>
          <a:p>
            <a:r>
              <a:rPr lang="fr-FR" dirty="0"/>
              <a:t>Modifiez le style du texte</a:t>
            </a:r>
          </a:p>
        </p:txBody>
      </p:sp>
      <p:sp>
        <p:nvSpPr>
          <p:cNvPr id="9" name="Texte principal">
            <a:extLst>
              <a:ext uri="{FF2B5EF4-FFF2-40B4-BE49-F238E27FC236}">
                <a16:creationId xmlns:a16="http://schemas.microsoft.com/office/drawing/2014/main" xmlns="" id="{403F37B6-FB54-4910-B6AF-33022393B1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0827" y="1058867"/>
            <a:ext cx="8642349" cy="3817937"/>
          </a:xfrm>
          <a:prstGeom prst="rect">
            <a:avLst/>
          </a:prstGeom>
        </p:spPr>
        <p:txBody>
          <a:bodyPr vert="horz" lIns="72000" tIns="18000" rIns="72000" bIns="1800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GB" dirty="0"/>
          </a:p>
        </p:txBody>
      </p:sp>
      <p:pic>
        <p:nvPicPr>
          <p:cNvPr id="7" name="Logo bleu" descr="banner vide.png">
            <a:extLst>
              <a:ext uri="{FF2B5EF4-FFF2-40B4-BE49-F238E27FC236}">
                <a16:creationId xmlns:a16="http://schemas.microsoft.com/office/drawing/2014/main" xmlns="" id="{7B71E794-F22E-4FE3-BF00-8BC9502696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/>
          <a:srcRect l="39526" t="44593" r="38638" b="40878"/>
          <a:stretch/>
        </p:blipFill>
        <p:spPr>
          <a:xfrm>
            <a:off x="250827" y="1"/>
            <a:ext cx="360735" cy="339502"/>
          </a:xfrm>
          <a:prstGeom prst="rect">
            <a:avLst/>
          </a:prstGeom>
        </p:spPr>
      </p:pic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xmlns="" id="{63A6CC88-113A-47F9-88DC-44722A3BD472}"/>
              </a:ext>
            </a:extLst>
          </p:cNvPr>
          <p:cNvCxnSpPr>
            <a:cxnSpLocks/>
          </p:cNvCxnSpPr>
          <p:nvPr userDrawn="1"/>
        </p:nvCxnSpPr>
        <p:spPr>
          <a:xfrm>
            <a:off x="344959" y="736401"/>
            <a:ext cx="288032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7209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3" r:id="rId1"/>
    <p:sldLayoutId id="2147484044" r:id="rId2"/>
    <p:sldLayoutId id="2147484045" r:id="rId3"/>
    <p:sldLayoutId id="2147484046" r:id="rId4"/>
    <p:sldLayoutId id="2147484047" r:id="rId5"/>
    <p:sldLayoutId id="2147484048" r:id="rId6"/>
    <p:sldLayoutId id="2147484049" r:id="rId7"/>
    <p:sldLayoutId id="2147484050" r:id="rId8"/>
    <p:sldLayoutId id="2147484051" r:id="rId9"/>
    <p:sldLayoutId id="2147484052" r:id="rId10"/>
    <p:sldLayoutId id="2147484053" r:id="rId11"/>
    <p:sldLayoutId id="2147484054" r:id="rId12"/>
    <p:sldLayoutId id="2147484055" r:id="rId13"/>
    <p:sldLayoutId id="2147484056" r:id="rId14"/>
    <p:sldLayoutId id="2147484058" r:id="rId15"/>
    <p:sldLayoutId id="2147484059" r:id="rId16"/>
    <p:sldLayoutId id="2147484060" r:id="rId17"/>
  </p:sldLayoutIdLst>
  <p:hf hdr="0"/>
  <p:txStyles>
    <p:titleStyle>
      <a:lvl1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fr-FR" sz="1800" b="0" kern="0" baseline="0" dirty="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Tahoma" pitchFamily="34" charset="0"/>
          <a:cs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Tahoma" pitchFamily="34" charset="0"/>
          <a:cs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Tahoma" pitchFamily="34" charset="0"/>
          <a:cs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Tahoma" pitchFamily="34" charset="0"/>
          <a:cs typeface="Tahoma" pitchFamily="34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Bauhaus 93" pitchFamily="82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Bauhaus 93" pitchFamily="82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Bauhaus 93" pitchFamily="82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Bauhaus 93" pitchFamily="82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Clr>
          <a:srgbClr val="204288"/>
        </a:buClr>
        <a:buFont typeface="Arial" charset="0"/>
        <a:buNone/>
        <a:defRPr sz="1800" b="0">
          <a:solidFill>
            <a:schemeClr val="tx1"/>
          </a:solidFill>
          <a:latin typeface="+mn-lt"/>
          <a:ea typeface="+mn-ea"/>
          <a:cs typeface="+mn-cs"/>
        </a:defRPr>
      </a:lvl1pPr>
      <a:lvl2pPr marL="182558" indent="-17779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Calibri" panose="020F0502020204030204" pitchFamily="34" charset="0"/>
        <a:buChar char="▪"/>
        <a:defRPr sz="1600" b="0">
          <a:solidFill>
            <a:schemeClr val="tx1"/>
          </a:solidFill>
          <a:latin typeface="+mn-lt"/>
        </a:defRPr>
      </a:lvl2pPr>
      <a:lvl3pPr marL="449251" indent="-18255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Calibri" panose="020F0502020204030204" pitchFamily="34" charset="0"/>
        <a:buChar char="▪"/>
        <a:defRPr sz="1400" b="0">
          <a:solidFill>
            <a:schemeClr val="tx1"/>
          </a:solidFill>
          <a:latin typeface="+mn-lt"/>
        </a:defRPr>
      </a:lvl3pPr>
      <a:lvl4pPr marL="715945" indent="-17462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Calibri" panose="020F0502020204030204" pitchFamily="34" charset="0"/>
        <a:buChar char="▪"/>
        <a:defRPr sz="1300" b="0">
          <a:solidFill>
            <a:schemeClr val="tx1"/>
          </a:solidFill>
          <a:latin typeface="+mn-lt"/>
        </a:defRPr>
      </a:lvl4pPr>
      <a:lvl5pPr marL="982638" indent="-17462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Calibri" panose="020F0502020204030204" pitchFamily="34" charset="0"/>
        <a:buChar char="▪"/>
        <a:defRPr sz="1200" b="0">
          <a:solidFill>
            <a:schemeClr val="tx1"/>
          </a:solidFill>
          <a:latin typeface="+mn-lt"/>
        </a:defRPr>
      </a:lvl5pPr>
      <a:lvl6pPr marL="2514537" indent="-228594" algn="l" rtl="0" eaLnBrk="1" fontAlgn="base" hangingPunct="1">
        <a:spcBef>
          <a:spcPct val="20000"/>
        </a:spcBef>
        <a:spcAft>
          <a:spcPct val="0"/>
        </a:spcAft>
        <a:buClr>
          <a:srgbClr val="A1BADD"/>
        </a:buClr>
        <a:buChar char="•"/>
        <a:defRPr sz="2000">
          <a:solidFill>
            <a:srgbClr val="204288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726" indent="-228594" algn="l" rtl="0" eaLnBrk="1" fontAlgn="base" hangingPunct="1">
        <a:spcBef>
          <a:spcPct val="20000"/>
        </a:spcBef>
        <a:spcAft>
          <a:spcPct val="0"/>
        </a:spcAft>
        <a:buClr>
          <a:srgbClr val="A1BADD"/>
        </a:buClr>
        <a:buChar char="•"/>
        <a:defRPr sz="2000">
          <a:solidFill>
            <a:srgbClr val="204288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8914" indent="-228594" algn="l" rtl="0" eaLnBrk="1" fontAlgn="base" hangingPunct="1">
        <a:spcBef>
          <a:spcPct val="20000"/>
        </a:spcBef>
        <a:spcAft>
          <a:spcPct val="0"/>
        </a:spcAft>
        <a:buClr>
          <a:srgbClr val="A1BADD"/>
        </a:buClr>
        <a:buChar char="•"/>
        <a:defRPr sz="2000">
          <a:solidFill>
            <a:srgbClr val="204288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103" indent="-228594" algn="l" rtl="0" eaLnBrk="1" fontAlgn="base" hangingPunct="1">
        <a:spcBef>
          <a:spcPct val="20000"/>
        </a:spcBef>
        <a:spcAft>
          <a:spcPct val="0"/>
        </a:spcAft>
        <a:buClr>
          <a:srgbClr val="A1BADD"/>
        </a:buClr>
        <a:buChar char="•"/>
        <a:defRPr sz="2000">
          <a:solidFill>
            <a:srgbClr val="204288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fr-FR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pos="159">
          <p15:clr>
            <a:srgbClr val="FBAE40"/>
          </p15:clr>
        </p15:guide>
        <p15:guide id="5" orient="horz" pos="3072">
          <p15:clr>
            <a:srgbClr val="FBAE40"/>
          </p15:clr>
        </p15:guide>
        <p15:guide id="6" orient="horz" pos="123">
          <p15:clr>
            <a:srgbClr val="FBAE40"/>
          </p15:clr>
        </p15:guide>
        <p15:guide id="7" orient="horz" pos="667">
          <p15:clr>
            <a:srgbClr val="FBAE40"/>
          </p15:clr>
        </p15:guide>
        <p15:guide id="8" orient="horz" pos="1892">
          <p15:clr>
            <a:srgbClr val="547EBF"/>
          </p15:clr>
        </p15:guide>
        <p15:guide id="9" pos="204">
          <p15:clr>
            <a:srgbClr val="547EBF"/>
          </p15:clr>
        </p15:guide>
        <p15:guide id="10" pos="5556">
          <p15:clr>
            <a:srgbClr val="547EBF"/>
          </p15:clr>
        </p15:guide>
        <p15:guide id="11" orient="horz" pos="713">
          <p15:clr>
            <a:srgbClr val="547EBF"/>
          </p15:clr>
        </p15:guide>
        <p15:guide id="12" orient="horz" pos="3026">
          <p15:clr>
            <a:srgbClr val="547EBF"/>
          </p15:clr>
        </p15:guide>
        <p15:guide id="13" orient="horz" pos="3162">
          <p15:clr>
            <a:srgbClr val="A4A3A4"/>
          </p15:clr>
        </p15:guide>
        <p15:guide id="14" orient="horz" pos="486">
          <p15:clr>
            <a:srgbClr val="FBAE40"/>
          </p15:clr>
        </p15:guide>
        <p15:guide id="15" pos="5603">
          <p15:clr>
            <a:srgbClr val="FBAE40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www.plumettaz.com">
            <a:extLst>
              <a:ext uri="{FF2B5EF4-FFF2-40B4-BE49-F238E27FC236}">
                <a16:creationId xmlns:a16="http://schemas.microsoft.com/office/drawing/2014/main" xmlns="" id="{8306031F-9D76-4A68-B5D7-4F0F1D1EDE58}"/>
              </a:ext>
            </a:extLst>
          </p:cNvPr>
          <p:cNvSpPr txBox="1"/>
          <p:nvPr/>
        </p:nvSpPr>
        <p:spPr>
          <a:xfrm>
            <a:off x="7502376" y="4865259"/>
            <a:ext cx="1390103" cy="276999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r"/>
            <a:r>
              <a:rPr lang="en-GB" sz="1200" dirty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</a:rPr>
              <a:t>www.plumettaz.com</a:t>
            </a:r>
          </a:p>
        </p:txBody>
      </p:sp>
      <p:cxnSp>
        <p:nvCxnSpPr>
          <p:cNvPr id="20" name="Trait orange">
            <a:extLst>
              <a:ext uri="{FF2B5EF4-FFF2-40B4-BE49-F238E27FC236}">
                <a16:creationId xmlns:a16="http://schemas.microsoft.com/office/drawing/2014/main" xmlns="" id="{8E05C56C-286D-49E5-A97F-4CED72BAB59C}"/>
              </a:ext>
            </a:extLst>
          </p:cNvPr>
          <p:cNvCxnSpPr/>
          <p:nvPr/>
        </p:nvCxnSpPr>
        <p:spPr>
          <a:xfrm flipH="1" flipV="1">
            <a:off x="251521" y="5013484"/>
            <a:ext cx="7200799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8" name="Fond gris">
            <a:extLst>
              <a:ext uri="{FF2B5EF4-FFF2-40B4-BE49-F238E27FC236}">
                <a16:creationId xmlns:a16="http://schemas.microsoft.com/office/drawing/2014/main" xmlns="" id="{CB86B3E7-77BC-4506-8D47-3A5BFB6D8E94}"/>
              </a:ext>
            </a:extLst>
          </p:cNvPr>
          <p:cNvSpPr/>
          <p:nvPr/>
        </p:nvSpPr>
        <p:spPr>
          <a:xfrm>
            <a:off x="251520" y="195482"/>
            <a:ext cx="8640960" cy="468052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0848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3" r:id="rId1"/>
    <p:sldLayoutId id="2147484065" r:id="rId2"/>
  </p:sldLayoutIdLst>
  <p:hf hdr="0"/>
  <p:txStyles>
    <p:titleStyle>
      <a:lvl1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fr-FR" sz="1800" b="0" kern="0" baseline="0" dirty="0">
          <a:solidFill>
            <a:srgbClr val="A1A2A9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Tahoma" pitchFamily="34" charset="0"/>
          <a:cs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Tahoma" pitchFamily="34" charset="0"/>
          <a:cs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Tahoma" pitchFamily="34" charset="0"/>
          <a:cs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Tahoma" pitchFamily="34" charset="0"/>
          <a:cs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Bauhaus 93" pitchFamily="82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Bauhaus 93" pitchFamily="82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Bauhaus 93" pitchFamily="82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Bauhaus 93" pitchFamily="82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Clr>
          <a:srgbClr val="204288"/>
        </a:buClr>
        <a:buFont typeface="Arial" charset="0"/>
        <a:buNone/>
        <a:defRPr sz="1800" b="0">
          <a:solidFill>
            <a:schemeClr val="tx1"/>
          </a:solidFill>
          <a:latin typeface="+mn-lt"/>
          <a:ea typeface="+mn-ea"/>
          <a:cs typeface="+mn-cs"/>
        </a:defRPr>
      </a:lvl1pPr>
      <a:lvl2pPr marL="182563" indent="-1778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20000"/>
        <a:buFont typeface="Calibri" panose="020F0502020204030204" pitchFamily="34" charset="0"/>
        <a:buChar char="▪"/>
        <a:defRPr sz="1600" b="0">
          <a:solidFill>
            <a:schemeClr val="tx1"/>
          </a:solidFill>
          <a:latin typeface="+mn-lt"/>
        </a:defRPr>
      </a:lvl2pPr>
      <a:lvl3pPr marL="449263" indent="-18256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20000"/>
        <a:buFont typeface="Calibri" panose="020F0502020204030204" pitchFamily="34" charset="0"/>
        <a:buChar char="▪"/>
        <a:defRPr sz="1400" b="0">
          <a:solidFill>
            <a:schemeClr val="tx1"/>
          </a:solidFill>
          <a:latin typeface="+mn-lt"/>
        </a:defRPr>
      </a:lvl3pPr>
      <a:lvl4pPr marL="715963" indent="-174625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20000"/>
        <a:buFont typeface="Calibri" panose="020F0502020204030204" pitchFamily="34" charset="0"/>
        <a:buChar char="▪"/>
        <a:defRPr sz="1300" b="0">
          <a:solidFill>
            <a:schemeClr val="tx1"/>
          </a:solidFill>
          <a:latin typeface="+mn-lt"/>
        </a:defRPr>
      </a:lvl4pPr>
      <a:lvl5pPr marL="982663" indent="-174625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20000"/>
        <a:buFont typeface="Calibri" panose="020F0502020204030204" pitchFamily="34" charset="0"/>
        <a:buChar char="▪"/>
        <a:defRPr sz="12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A1BADD"/>
        </a:buClr>
        <a:buChar char="•"/>
        <a:defRPr sz="2000">
          <a:solidFill>
            <a:srgbClr val="204288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A1BADD"/>
        </a:buClr>
        <a:buChar char="•"/>
        <a:defRPr sz="2000">
          <a:solidFill>
            <a:srgbClr val="204288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A1BADD"/>
        </a:buClr>
        <a:buChar char="•"/>
        <a:defRPr sz="2000">
          <a:solidFill>
            <a:srgbClr val="204288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A1BADD"/>
        </a:buClr>
        <a:buChar char="•"/>
        <a:defRPr sz="2000">
          <a:solidFill>
            <a:srgbClr val="204288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pos="158">
          <p15:clr>
            <a:srgbClr val="FBAE40"/>
          </p15:clr>
        </p15:guide>
        <p15:guide id="5" orient="horz" pos="3072">
          <p15:clr>
            <a:srgbClr val="FBAE40"/>
          </p15:clr>
        </p15:guide>
        <p15:guide id="6" orient="horz" pos="123">
          <p15:clr>
            <a:srgbClr val="FBAE40"/>
          </p15:clr>
        </p15:guide>
        <p15:guide id="8" orient="horz" pos="1847">
          <p15:clr>
            <a:srgbClr val="547EBF"/>
          </p15:clr>
        </p15:guide>
        <p15:guide id="13" orient="horz" pos="3162">
          <p15:clr>
            <a:srgbClr val="FBAE40"/>
          </p15:clr>
        </p15:guide>
        <p15:guide id="15" pos="5602">
          <p15:clr>
            <a:srgbClr val="FBAE40"/>
          </p15:clr>
        </p15:guide>
        <p15:guide id="16" pos="385">
          <p15:clr>
            <a:srgbClr val="547EBF"/>
          </p15:clr>
        </p15:guide>
        <p15:guide id="17" pos="340">
          <p15:clr>
            <a:srgbClr val="FBAE40"/>
          </p15:clr>
        </p15:guide>
        <p15:guide id="18" orient="horz" pos="2210">
          <p15:clr>
            <a:srgbClr val="547EBF"/>
          </p15:clr>
        </p15:guide>
        <p15:guide id="19" orient="horz" pos="2663">
          <p15:clr>
            <a:srgbClr val="547EBF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ordonnées">
            <a:extLst>
              <a:ext uri="{FF2B5EF4-FFF2-40B4-BE49-F238E27FC236}">
                <a16:creationId xmlns:a16="http://schemas.microsoft.com/office/drawing/2014/main" xmlns="" id="{9833F0BC-ECB7-44ED-A97A-1880C8FA39CE}"/>
              </a:ext>
            </a:extLst>
          </p:cNvPr>
          <p:cNvSpPr/>
          <p:nvPr userDrawn="1"/>
        </p:nvSpPr>
        <p:spPr>
          <a:xfrm>
            <a:off x="539552" y="4884848"/>
            <a:ext cx="8352928" cy="241092"/>
          </a:xfrm>
          <a:prstGeom prst="rect">
            <a:avLst/>
          </a:prstGeom>
        </p:spPr>
        <p:txBody>
          <a:bodyPr wrap="square" lIns="72000" rIns="72000" bIns="0">
            <a:spAutoFit/>
          </a:bodyPr>
          <a:lstStyle/>
          <a:p>
            <a:pPr algn="l" rtl="0"/>
            <a:r>
              <a:rPr lang="fr-FR" sz="1900" kern="1200" baseline="3000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itchFamily="34" charset="0"/>
                <a:ea typeface="+mn-ea"/>
                <a:cs typeface="Calibri" pitchFamily="34" charset="0"/>
              </a:rPr>
              <a:t>Plumettaz S.A. | Route de la </a:t>
            </a:r>
            <a:r>
              <a:rPr lang="fr-FR" sz="1900" kern="1200" baseline="300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alibri" pitchFamily="34" charset="0"/>
                <a:ea typeface="+mn-ea"/>
                <a:cs typeface="Calibri" pitchFamily="34" charset="0"/>
              </a:rPr>
              <a:t>Gribannaz</a:t>
            </a:r>
            <a:r>
              <a:rPr lang="fr-FR" sz="1900" kern="1200" baseline="3000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itchFamily="34" charset="0"/>
                <a:ea typeface="+mn-ea"/>
                <a:cs typeface="Calibri" pitchFamily="34" charset="0"/>
              </a:rPr>
              <a:t> 7 | 1880 Bex – </a:t>
            </a:r>
            <a:r>
              <a:rPr lang="fr-FR" sz="1900" kern="1200" baseline="300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alibri" pitchFamily="34" charset="0"/>
                <a:ea typeface="+mn-ea"/>
                <a:cs typeface="Calibri" pitchFamily="34" charset="0"/>
              </a:rPr>
              <a:t>Switzerland</a:t>
            </a:r>
            <a:r>
              <a:rPr lang="fr-FR" sz="1900" kern="1200" baseline="3000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itchFamily="34" charset="0"/>
                <a:ea typeface="+mn-ea"/>
                <a:cs typeface="Calibri" pitchFamily="34" charset="0"/>
              </a:rPr>
              <a:t> | T +41 24 463 06 06 | info@plumettaz.com</a:t>
            </a:r>
          </a:p>
        </p:txBody>
      </p:sp>
      <p:sp>
        <p:nvSpPr>
          <p:cNvPr id="6" name="www.plumettaz.com">
            <a:extLst>
              <a:ext uri="{FF2B5EF4-FFF2-40B4-BE49-F238E27FC236}">
                <a16:creationId xmlns:a16="http://schemas.microsoft.com/office/drawing/2014/main" xmlns="" id="{B58B918D-9344-453C-9823-53319A093EA0}"/>
              </a:ext>
            </a:extLst>
          </p:cNvPr>
          <p:cNvSpPr/>
          <p:nvPr userDrawn="1"/>
        </p:nvSpPr>
        <p:spPr>
          <a:xfrm>
            <a:off x="539552" y="4694667"/>
            <a:ext cx="1653803" cy="287258"/>
          </a:xfrm>
          <a:prstGeom prst="rect">
            <a:avLst/>
          </a:prstGeom>
        </p:spPr>
        <p:txBody>
          <a:bodyPr wrap="square" lIns="72000" rIns="72000">
            <a:spAutoFit/>
          </a:bodyPr>
          <a:lstStyle/>
          <a:p>
            <a:pPr rtl="0"/>
            <a:r>
              <a:rPr lang="fr-FR" sz="1900" b="1" kern="1200" baseline="3000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itchFamily="34" charset="0"/>
                <a:ea typeface="+mn-ea"/>
                <a:cs typeface="Calibri" pitchFamily="34" charset="0"/>
              </a:rPr>
              <a:t>www.plumettaz.com</a:t>
            </a:r>
          </a:p>
        </p:txBody>
      </p:sp>
      <p:sp>
        <p:nvSpPr>
          <p:cNvPr id="7" name="Fond gris">
            <a:extLst>
              <a:ext uri="{FF2B5EF4-FFF2-40B4-BE49-F238E27FC236}">
                <a16:creationId xmlns:a16="http://schemas.microsoft.com/office/drawing/2014/main" xmlns="" id="{49186F02-1B4C-46A1-940B-D6DEC0FEA9E6}"/>
              </a:ext>
            </a:extLst>
          </p:cNvPr>
          <p:cNvSpPr/>
          <p:nvPr userDrawn="1"/>
        </p:nvSpPr>
        <p:spPr>
          <a:xfrm>
            <a:off x="251520" y="195486"/>
            <a:ext cx="8640960" cy="439248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xmlns="" id="{6C04FFE0-25F6-4FFE-AE4D-52D84E3BC976}"/>
              </a:ext>
            </a:extLst>
          </p:cNvPr>
          <p:cNvCxnSpPr>
            <a:cxnSpLocks/>
          </p:cNvCxnSpPr>
          <p:nvPr userDrawn="1"/>
        </p:nvCxnSpPr>
        <p:spPr>
          <a:xfrm>
            <a:off x="611560" y="4689780"/>
            <a:ext cx="216024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6609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7" r:id="rId1"/>
    <p:sldLayoutId id="2147484068" r:id="rId2"/>
    <p:sldLayoutId id="2147484069" r:id="rId3"/>
    <p:sldLayoutId id="2147484073" r:id="rId4"/>
    <p:sldLayoutId id="2147484074" r:id="rId5"/>
    <p:sldLayoutId id="2147484075" r:id="rId6"/>
  </p:sldLayoutIdLst>
  <p:hf hdr="0"/>
  <p:txStyles>
    <p:titleStyle>
      <a:lvl1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fr-FR" sz="1800" b="0" kern="0" baseline="0" dirty="0">
          <a:solidFill>
            <a:srgbClr val="A1A2A9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Tahoma" pitchFamily="34" charset="0"/>
          <a:cs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Tahoma" pitchFamily="34" charset="0"/>
          <a:cs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Tahoma" pitchFamily="34" charset="0"/>
          <a:cs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Tahoma" pitchFamily="34" charset="0"/>
          <a:cs typeface="Tahoma" pitchFamily="34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Bauhaus 93" pitchFamily="82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Bauhaus 93" pitchFamily="82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Bauhaus 93" pitchFamily="82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Bauhaus 93" pitchFamily="82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Clr>
          <a:srgbClr val="204288"/>
        </a:buClr>
        <a:buFont typeface="Arial" charset="0"/>
        <a:buNone/>
        <a:defRPr sz="1800" b="0">
          <a:solidFill>
            <a:schemeClr val="tx1"/>
          </a:solidFill>
          <a:latin typeface="+mn-lt"/>
          <a:ea typeface="+mn-ea"/>
          <a:cs typeface="+mn-cs"/>
        </a:defRPr>
      </a:lvl1pPr>
      <a:lvl2pPr marL="182558" indent="-177796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20000"/>
        <a:buFont typeface="Calibri" panose="020F0502020204030204" pitchFamily="34" charset="0"/>
        <a:buChar char="▪"/>
        <a:defRPr sz="1600" b="0">
          <a:solidFill>
            <a:schemeClr val="tx1"/>
          </a:solidFill>
          <a:latin typeface="+mn-lt"/>
        </a:defRPr>
      </a:lvl2pPr>
      <a:lvl3pPr marL="449251" indent="-182558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20000"/>
        <a:buFont typeface="Calibri" panose="020F0502020204030204" pitchFamily="34" charset="0"/>
        <a:buChar char="▪"/>
        <a:defRPr sz="1400" b="0">
          <a:solidFill>
            <a:schemeClr val="tx1"/>
          </a:solidFill>
          <a:latin typeface="+mn-lt"/>
        </a:defRPr>
      </a:lvl3pPr>
      <a:lvl4pPr marL="715945" indent="-174621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20000"/>
        <a:buFont typeface="Calibri" panose="020F0502020204030204" pitchFamily="34" charset="0"/>
        <a:buChar char="▪"/>
        <a:defRPr sz="1300" b="0">
          <a:solidFill>
            <a:schemeClr val="tx1"/>
          </a:solidFill>
          <a:latin typeface="+mn-lt"/>
        </a:defRPr>
      </a:lvl4pPr>
      <a:lvl5pPr marL="982638" indent="-174621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20000"/>
        <a:buFont typeface="Calibri" panose="020F0502020204030204" pitchFamily="34" charset="0"/>
        <a:buChar char="▪"/>
        <a:defRPr sz="1200" b="0">
          <a:solidFill>
            <a:schemeClr val="tx1"/>
          </a:solidFill>
          <a:latin typeface="+mn-lt"/>
        </a:defRPr>
      </a:lvl5pPr>
      <a:lvl6pPr marL="2514537" indent="-228594" algn="l" rtl="0" eaLnBrk="1" fontAlgn="base" hangingPunct="1">
        <a:spcBef>
          <a:spcPct val="20000"/>
        </a:spcBef>
        <a:spcAft>
          <a:spcPct val="0"/>
        </a:spcAft>
        <a:buClr>
          <a:srgbClr val="A1BADD"/>
        </a:buClr>
        <a:buChar char="•"/>
        <a:defRPr sz="2000">
          <a:solidFill>
            <a:srgbClr val="204288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726" indent="-228594" algn="l" rtl="0" eaLnBrk="1" fontAlgn="base" hangingPunct="1">
        <a:spcBef>
          <a:spcPct val="20000"/>
        </a:spcBef>
        <a:spcAft>
          <a:spcPct val="0"/>
        </a:spcAft>
        <a:buClr>
          <a:srgbClr val="A1BADD"/>
        </a:buClr>
        <a:buChar char="•"/>
        <a:defRPr sz="2000">
          <a:solidFill>
            <a:srgbClr val="204288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8914" indent="-228594" algn="l" rtl="0" eaLnBrk="1" fontAlgn="base" hangingPunct="1">
        <a:spcBef>
          <a:spcPct val="20000"/>
        </a:spcBef>
        <a:spcAft>
          <a:spcPct val="0"/>
        </a:spcAft>
        <a:buClr>
          <a:srgbClr val="A1BADD"/>
        </a:buClr>
        <a:buChar char="•"/>
        <a:defRPr sz="2000">
          <a:solidFill>
            <a:srgbClr val="204288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103" indent="-228594" algn="l" rtl="0" eaLnBrk="1" fontAlgn="base" hangingPunct="1">
        <a:spcBef>
          <a:spcPct val="20000"/>
        </a:spcBef>
        <a:spcAft>
          <a:spcPct val="0"/>
        </a:spcAft>
        <a:buClr>
          <a:srgbClr val="A1BADD"/>
        </a:buClr>
        <a:buChar char="•"/>
        <a:defRPr sz="2000">
          <a:solidFill>
            <a:srgbClr val="204288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fr-FR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pos="159">
          <p15:clr>
            <a:srgbClr val="FBAE40"/>
          </p15:clr>
        </p15:guide>
        <p15:guide id="5" orient="horz" pos="3026">
          <p15:clr>
            <a:srgbClr val="FBAE40"/>
          </p15:clr>
        </p15:guide>
        <p15:guide id="6" orient="horz" pos="123">
          <p15:clr>
            <a:srgbClr val="FBAE40"/>
          </p15:clr>
        </p15:guide>
        <p15:guide id="8" orient="horz" pos="1892">
          <p15:clr>
            <a:srgbClr val="547EBF"/>
          </p15:clr>
        </p15:guide>
        <p15:guide id="9" pos="385">
          <p15:clr>
            <a:srgbClr val="547EBF"/>
          </p15:clr>
        </p15:guide>
        <p15:guide id="13" orient="horz" pos="3162">
          <p15:clr>
            <a:srgbClr val="FBAE40"/>
          </p15:clr>
        </p15:guide>
        <p15:guide id="15" pos="5603">
          <p15:clr>
            <a:srgbClr val="FBAE40"/>
          </p15:clr>
        </p15:guide>
        <p15:guide id="16" pos="340">
          <p15:clr>
            <a:srgbClr val="FBAE40"/>
          </p15:clr>
        </p15:guide>
        <p15:guide id="17" orient="horz" pos="2890">
          <p15:clr>
            <a:srgbClr val="FBAE40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ond gris"/>
          <p:cNvSpPr/>
          <p:nvPr userDrawn="1"/>
        </p:nvSpPr>
        <p:spPr>
          <a:xfrm>
            <a:off x="251520" y="195263"/>
            <a:ext cx="8640960" cy="46815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xmlns="" id="{BC6CEE4C-116A-44FA-B2B7-0C87C5FF5DAD}"/>
              </a:ext>
            </a:extLst>
          </p:cNvPr>
          <p:cNvSpPr/>
          <p:nvPr userDrawn="1"/>
        </p:nvSpPr>
        <p:spPr>
          <a:xfrm>
            <a:off x="468000" y="3850625"/>
            <a:ext cx="4208534" cy="905168"/>
          </a:xfrm>
          <a:prstGeom prst="rect">
            <a:avLst/>
          </a:prstGeom>
          <a:pattFill prst="wdUpDiag">
            <a:fgClr>
              <a:schemeClr val="bg1"/>
            </a:fgClr>
            <a:bgClr>
              <a:schemeClr val="bg2">
                <a:lumMod val="95000"/>
              </a:schemeClr>
            </a:bgClr>
          </a:pattFill>
          <a:ln w="12700"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CH" sz="1000" dirty="0" err="1">
              <a:solidFill>
                <a:schemeClr val="bg1"/>
              </a:solidFill>
            </a:endParaRPr>
          </a:p>
        </p:txBody>
      </p:sp>
      <p:sp>
        <p:nvSpPr>
          <p:cNvPr id="11" name="Pied de page - Numéro slide">
            <a:extLst>
              <a:ext uri="{FF2B5EF4-FFF2-40B4-BE49-F238E27FC236}">
                <a16:creationId xmlns:a16="http://schemas.microsoft.com/office/drawing/2014/main" xmlns="" id="{BE22A00D-5CA0-4822-BBF3-4C31F1A55A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4448" y="4876800"/>
            <a:ext cx="288032" cy="266700"/>
          </a:xfrm>
          <a:prstGeom prst="rect">
            <a:avLst/>
          </a:prstGeom>
          <a:ln>
            <a:noFill/>
          </a:ln>
        </p:spPr>
        <p:txBody>
          <a:bodyPr wrap="none" lIns="0" tIns="0" rIns="72000" bIns="0" anchor="ctr"/>
          <a:lstStyle>
            <a:lvl1pPr algn="r">
              <a:defRPr sz="80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cs typeface="Calibri Light" pitchFamily="34" charset="0"/>
              </a:defRPr>
            </a:lvl1pPr>
          </a:lstStyle>
          <a:p>
            <a:fld id="{3242228F-7E59-4634-99A0-C351006F704F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5" name="Pied de page - Date">
            <a:extLst>
              <a:ext uri="{FF2B5EF4-FFF2-40B4-BE49-F238E27FC236}">
                <a16:creationId xmlns:a16="http://schemas.microsoft.com/office/drawing/2014/main" xmlns="" id="{5FF60828-44F8-49C7-B713-068EA300FE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734179" y="4876800"/>
            <a:ext cx="741111" cy="266700"/>
          </a:xfrm>
          <a:prstGeom prst="rect">
            <a:avLst/>
          </a:prstGeom>
          <a:ln>
            <a:noFill/>
          </a:ln>
        </p:spPr>
        <p:txBody>
          <a:bodyPr wrap="none" lIns="0" tIns="0" rIns="0" bIns="0" anchor="ctr"/>
          <a:lstStyle>
            <a:lvl1pPr algn="r">
              <a:defRPr lang="fr-FR" sz="800" smtClean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cs typeface="Calibri Light" pitchFamily="34" charset="0"/>
              </a:defRPr>
            </a:lvl1pPr>
          </a:lstStyle>
          <a:p>
            <a:fld id="{DF6340EF-B253-4F70-A562-5B320F713482}" type="datetime1">
              <a:rPr lang="fr-FR" smtClean="0"/>
              <a:t>19/10/2020</a:t>
            </a:fld>
            <a:endParaRPr lang="fr-CH" dirty="0"/>
          </a:p>
        </p:txBody>
      </p:sp>
      <p:sp>
        <p:nvSpPr>
          <p:cNvPr id="18" name="Pied de page - Titre présentation">
            <a:extLst>
              <a:ext uri="{FF2B5EF4-FFF2-40B4-BE49-F238E27FC236}">
                <a16:creationId xmlns:a16="http://schemas.microsoft.com/office/drawing/2014/main" xmlns="" id="{C769F07A-F70A-4107-B367-3155E93615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7271" y="4876800"/>
            <a:ext cx="7051033" cy="266700"/>
          </a:xfrm>
          <a:prstGeom prst="rect">
            <a:avLst/>
          </a:prstGeom>
        </p:spPr>
        <p:txBody>
          <a:bodyPr wrap="none" lIns="72000" tIns="0" rIns="0" bIns="0" anchor="ctr"/>
          <a:lstStyle>
            <a:lvl1pPr>
              <a:defRPr sz="80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r>
              <a:rPr lang="en-US" kern="0">
                <a:cs typeface="Calibri" pitchFamily="34" charset="0"/>
              </a:rPr>
              <a:t>WHAT IS JETTING ?</a:t>
            </a:r>
            <a:endParaRPr lang="fr-FR" b="1" dirty="0"/>
          </a:p>
        </p:txBody>
      </p:sp>
      <p:sp>
        <p:nvSpPr>
          <p:cNvPr id="36" name="ZoneTexte 10">
            <a:extLst>
              <a:ext uri="{FF2B5EF4-FFF2-40B4-BE49-F238E27FC236}">
                <a16:creationId xmlns:a16="http://schemas.microsoft.com/office/drawing/2014/main" xmlns="" id="{BE386618-CEA8-4964-BB8D-EBD00CA033BA}"/>
              </a:ext>
            </a:extLst>
          </p:cNvPr>
          <p:cNvSpPr txBox="1"/>
          <p:nvPr userDrawn="1"/>
        </p:nvSpPr>
        <p:spPr>
          <a:xfrm>
            <a:off x="7659115" y="3822995"/>
            <a:ext cx="1233365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ct val="20000"/>
              </a:spcBef>
              <a:buClr>
                <a:srgbClr val="204288"/>
              </a:buClr>
            </a:pPr>
            <a:r>
              <a:rPr lang="fr-CH" sz="800" b="0" kern="0" dirty="0">
                <a:solidFill>
                  <a:srgbClr val="204288"/>
                </a:solidFill>
                <a:latin typeface="Calibri"/>
              </a:rPr>
              <a:t>R:51 - V:153 - B:255</a:t>
            </a:r>
          </a:p>
          <a:p>
            <a:pPr algn="l">
              <a:spcBef>
                <a:spcPct val="20000"/>
              </a:spcBef>
              <a:buClr>
                <a:srgbClr val="204288"/>
              </a:buClr>
            </a:pPr>
            <a:r>
              <a:rPr lang="fr-CH" sz="800" kern="0" dirty="0">
                <a:solidFill>
                  <a:srgbClr val="204288"/>
                </a:solidFill>
                <a:latin typeface="Calibri"/>
              </a:rPr>
              <a:t>Utilisation: </a:t>
            </a:r>
          </a:p>
          <a:p>
            <a:pPr algn="l">
              <a:spcBef>
                <a:spcPct val="20000"/>
              </a:spcBef>
              <a:buClr>
                <a:srgbClr val="204288"/>
              </a:buClr>
            </a:pPr>
            <a:r>
              <a:rPr lang="fr-CH" sz="800" kern="0" dirty="0" err="1">
                <a:solidFill>
                  <a:srgbClr val="204288"/>
                </a:solidFill>
                <a:latin typeface="Calibri"/>
              </a:rPr>
              <a:t>Hypertext</a:t>
            </a:r>
            <a:r>
              <a:rPr lang="fr-CH" sz="800" kern="0" dirty="0">
                <a:solidFill>
                  <a:srgbClr val="204288"/>
                </a:solidFill>
                <a:latin typeface="Calibri"/>
              </a:rPr>
              <a:t> </a:t>
            </a:r>
            <a:r>
              <a:rPr lang="fr-CH" sz="800" kern="0" dirty="0" err="1">
                <a:solidFill>
                  <a:srgbClr val="204288"/>
                </a:solidFill>
                <a:latin typeface="Calibri"/>
              </a:rPr>
              <a:t>link</a:t>
            </a:r>
            <a:endParaRPr lang="fr-CH" sz="800" kern="0" dirty="0">
              <a:solidFill>
                <a:srgbClr val="204288"/>
              </a:solidFill>
              <a:latin typeface="Calibri"/>
            </a:endParaRPr>
          </a:p>
        </p:txBody>
      </p:sp>
      <p:sp>
        <p:nvSpPr>
          <p:cNvPr id="30" name="ZoneTexte 9">
            <a:extLst>
              <a:ext uri="{FF2B5EF4-FFF2-40B4-BE49-F238E27FC236}">
                <a16:creationId xmlns:a16="http://schemas.microsoft.com/office/drawing/2014/main" xmlns="" id="{BFBCD1BB-A301-42BE-952F-2CB1AD1076D5}"/>
              </a:ext>
            </a:extLst>
          </p:cNvPr>
          <p:cNvSpPr txBox="1"/>
          <p:nvPr userDrawn="1"/>
        </p:nvSpPr>
        <p:spPr>
          <a:xfrm>
            <a:off x="1224193" y="3826634"/>
            <a:ext cx="1979807" cy="1101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ct val="20000"/>
              </a:spcBef>
              <a:buClr>
                <a:srgbClr val="204288"/>
              </a:buClr>
            </a:pPr>
            <a:r>
              <a:rPr lang="fr-CH" sz="800" kern="0" dirty="0">
                <a:solidFill>
                  <a:srgbClr val="204288"/>
                </a:solidFill>
                <a:latin typeface="Calibri"/>
              </a:rPr>
              <a:t>R:195 - V:155 - B:130</a:t>
            </a:r>
          </a:p>
          <a:p>
            <a:pPr algn="l">
              <a:spcBef>
                <a:spcPct val="20000"/>
              </a:spcBef>
              <a:buClr>
                <a:srgbClr val="204288"/>
              </a:buClr>
            </a:pPr>
            <a:r>
              <a:rPr lang="fr-CH" sz="800" kern="0" dirty="0">
                <a:solidFill>
                  <a:srgbClr val="204288"/>
                </a:solidFill>
                <a:latin typeface="Calibri"/>
              </a:rPr>
              <a:t>Utilisation: </a:t>
            </a:r>
          </a:p>
          <a:p>
            <a:pPr algn="l">
              <a:spcBef>
                <a:spcPct val="20000"/>
              </a:spcBef>
              <a:buClr>
                <a:srgbClr val="204288"/>
              </a:buClr>
            </a:pPr>
            <a:r>
              <a:rPr lang="fr-CH" sz="800" kern="0" dirty="0">
                <a:solidFill>
                  <a:srgbClr val="204288"/>
                </a:solidFill>
                <a:latin typeface="Calibri"/>
              </a:rPr>
              <a:t>Explicative </a:t>
            </a:r>
            <a:r>
              <a:rPr lang="fr-CH" sz="800" kern="0" dirty="0" err="1">
                <a:solidFill>
                  <a:srgbClr val="204288"/>
                </a:solidFill>
                <a:latin typeface="Calibri"/>
              </a:rPr>
              <a:t>text</a:t>
            </a:r>
            <a:endParaRPr lang="fr-CH" sz="800" kern="0" dirty="0">
              <a:solidFill>
                <a:srgbClr val="204288"/>
              </a:solidFill>
              <a:latin typeface="Calibri"/>
            </a:endParaRPr>
          </a:p>
          <a:p>
            <a:pPr algn="l">
              <a:spcBef>
                <a:spcPct val="20000"/>
              </a:spcBef>
              <a:buClr>
                <a:srgbClr val="204288"/>
              </a:buClr>
            </a:pPr>
            <a:r>
              <a:rPr lang="fr-CH" sz="800" kern="0" dirty="0" err="1">
                <a:solidFill>
                  <a:srgbClr val="204288"/>
                </a:solidFill>
                <a:latin typeface="Calibri"/>
              </a:rPr>
              <a:t>Graphical</a:t>
            </a:r>
            <a:r>
              <a:rPr lang="fr-CH" sz="800" kern="0" dirty="0">
                <a:solidFill>
                  <a:srgbClr val="204288"/>
                </a:solidFill>
                <a:latin typeface="Calibri"/>
              </a:rPr>
              <a:t> </a:t>
            </a:r>
            <a:r>
              <a:rPr lang="fr-CH" sz="800" kern="0" dirty="0" err="1">
                <a:solidFill>
                  <a:srgbClr val="204288"/>
                </a:solidFill>
                <a:latin typeface="Calibri"/>
              </a:rPr>
              <a:t>element</a:t>
            </a:r>
            <a:endParaRPr lang="fr-CH" sz="800" kern="0" dirty="0">
              <a:solidFill>
                <a:srgbClr val="204288"/>
              </a:solidFill>
              <a:latin typeface="Calibri"/>
            </a:endParaRPr>
          </a:p>
          <a:p>
            <a:pPr algn="l">
              <a:spcBef>
                <a:spcPct val="20000"/>
              </a:spcBef>
              <a:buClr>
                <a:srgbClr val="204288"/>
              </a:buClr>
            </a:pPr>
            <a:r>
              <a:rPr lang="fr-CH" sz="800" kern="0" dirty="0">
                <a:solidFill>
                  <a:srgbClr val="204288"/>
                </a:solidFill>
                <a:latin typeface="Calibri"/>
              </a:rPr>
              <a:t>Scheme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04288"/>
              </a:buClr>
              <a:buSzTx/>
              <a:buFontTx/>
              <a:buNone/>
              <a:tabLst/>
              <a:defRPr/>
            </a:pPr>
            <a:r>
              <a:rPr lang="en-US" sz="700" b="1" kern="0" dirty="0">
                <a:solidFill>
                  <a:srgbClr val="204288"/>
                </a:solidFill>
                <a:latin typeface="Calibri"/>
              </a:rPr>
              <a:t>not available in the color theme</a:t>
            </a:r>
            <a:endParaRPr lang="fr-CH" sz="700" b="1" kern="0" dirty="0">
              <a:solidFill>
                <a:srgbClr val="204288"/>
              </a:solidFill>
              <a:latin typeface="Calibri"/>
            </a:endParaRPr>
          </a:p>
          <a:p>
            <a:pPr algn="l">
              <a:spcBef>
                <a:spcPct val="20000"/>
              </a:spcBef>
              <a:buClr>
                <a:srgbClr val="204288"/>
              </a:buClr>
            </a:pPr>
            <a:endParaRPr lang="fr-CH" sz="800" kern="0" dirty="0">
              <a:solidFill>
                <a:srgbClr val="204288"/>
              </a:solidFill>
              <a:latin typeface="Calibri"/>
            </a:endParaRPr>
          </a:p>
        </p:txBody>
      </p:sp>
      <p:sp>
        <p:nvSpPr>
          <p:cNvPr id="33" name="ZoneTexte 8">
            <a:extLst>
              <a:ext uri="{FF2B5EF4-FFF2-40B4-BE49-F238E27FC236}">
                <a16:creationId xmlns:a16="http://schemas.microsoft.com/office/drawing/2014/main" xmlns="" id="{F5EE46D7-A125-4596-A166-53A82B795670}"/>
              </a:ext>
            </a:extLst>
          </p:cNvPr>
          <p:cNvSpPr txBox="1"/>
          <p:nvPr userDrawn="1"/>
        </p:nvSpPr>
        <p:spPr>
          <a:xfrm>
            <a:off x="7638796" y="2810529"/>
            <a:ext cx="1261886" cy="80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ct val="20000"/>
              </a:spcBef>
              <a:buClr>
                <a:srgbClr val="204288"/>
              </a:buClr>
            </a:pPr>
            <a:r>
              <a:rPr lang="fr-CH" sz="800" kern="0" dirty="0">
                <a:solidFill>
                  <a:srgbClr val="204288"/>
                </a:solidFill>
                <a:latin typeface="Calibri"/>
              </a:rPr>
              <a:t>R:186 - V:220 - B:230</a:t>
            </a:r>
          </a:p>
          <a:p>
            <a:pPr algn="l">
              <a:spcBef>
                <a:spcPct val="20000"/>
              </a:spcBef>
              <a:buClr>
                <a:srgbClr val="204288"/>
              </a:buClr>
            </a:pPr>
            <a:r>
              <a:rPr lang="fr-CH" sz="800" kern="0" dirty="0">
                <a:solidFill>
                  <a:srgbClr val="204288"/>
                </a:solidFill>
                <a:latin typeface="Calibri"/>
              </a:rPr>
              <a:t>Utilisation: </a:t>
            </a:r>
          </a:p>
          <a:p>
            <a:pPr algn="l">
              <a:spcBef>
                <a:spcPct val="20000"/>
              </a:spcBef>
              <a:buClr>
                <a:srgbClr val="204288"/>
              </a:buClr>
            </a:pPr>
            <a:r>
              <a:rPr lang="fr-CH" sz="800" kern="0" dirty="0">
                <a:solidFill>
                  <a:srgbClr val="204288"/>
                </a:solidFill>
                <a:latin typeface="Calibri"/>
              </a:rPr>
              <a:t>Explicative </a:t>
            </a:r>
            <a:r>
              <a:rPr lang="fr-CH" sz="800" kern="0" dirty="0" err="1">
                <a:solidFill>
                  <a:srgbClr val="204288"/>
                </a:solidFill>
                <a:latin typeface="Calibri"/>
              </a:rPr>
              <a:t>text</a:t>
            </a:r>
            <a:endParaRPr lang="fr-CH" sz="800" kern="0" dirty="0">
              <a:solidFill>
                <a:srgbClr val="204288"/>
              </a:solidFill>
              <a:latin typeface="Calibri"/>
            </a:endParaRPr>
          </a:p>
          <a:p>
            <a:pPr algn="l">
              <a:spcBef>
                <a:spcPct val="20000"/>
              </a:spcBef>
              <a:buClr>
                <a:srgbClr val="204288"/>
              </a:buClr>
            </a:pPr>
            <a:r>
              <a:rPr lang="fr-CH" sz="800" kern="0" dirty="0" err="1">
                <a:solidFill>
                  <a:srgbClr val="204288"/>
                </a:solidFill>
                <a:latin typeface="Calibri"/>
              </a:rPr>
              <a:t>Graphical</a:t>
            </a:r>
            <a:r>
              <a:rPr lang="fr-CH" sz="800" kern="0" dirty="0">
                <a:solidFill>
                  <a:srgbClr val="204288"/>
                </a:solidFill>
                <a:latin typeface="Calibri"/>
              </a:rPr>
              <a:t> </a:t>
            </a:r>
            <a:r>
              <a:rPr lang="fr-CH" sz="800" kern="0" dirty="0" err="1">
                <a:solidFill>
                  <a:srgbClr val="204288"/>
                </a:solidFill>
                <a:latin typeface="Calibri"/>
              </a:rPr>
              <a:t>element</a:t>
            </a:r>
            <a:endParaRPr lang="fr-CH" sz="800" kern="0" dirty="0">
              <a:solidFill>
                <a:srgbClr val="204288"/>
              </a:solidFill>
              <a:latin typeface="Calibri"/>
            </a:endParaRPr>
          </a:p>
          <a:p>
            <a:pPr algn="l">
              <a:spcBef>
                <a:spcPct val="20000"/>
              </a:spcBef>
              <a:buClr>
                <a:srgbClr val="204288"/>
              </a:buClr>
            </a:pPr>
            <a:r>
              <a:rPr lang="fr-CH" sz="800" kern="0" dirty="0">
                <a:solidFill>
                  <a:srgbClr val="204288"/>
                </a:solidFill>
                <a:latin typeface="Calibri"/>
              </a:rPr>
              <a:t>Scheme</a:t>
            </a:r>
          </a:p>
        </p:txBody>
      </p:sp>
      <p:sp>
        <p:nvSpPr>
          <p:cNvPr id="29" name="ZoneTexte 7">
            <a:extLst>
              <a:ext uri="{FF2B5EF4-FFF2-40B4-BE49-F238E27FC236}">
                <a16:creationId xmlns:a16="http://schemas.microsoft.com/office/drawing/2014/main" xmlns="" id="{08682590-1070-45E6-A15C-D0D98A684194}"/>
              </a:ext>
            </a:extLst>
          </p:cNvPr>
          <p:cNvSpPr txBox="1"/>
          <p:nvPr userDrawn="1"/>
        </p:nvSpPr>
        <p:spPr>
          <a:xfrm>
            <a:off x="5374961" y="2813367"/>
            <a:ext cx="1300255" cy="80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ct val="20000"/>
              </a:spcBef>
              <a:buClr>
                <a:srgbClr val="204288"/>
              </a:buClr>
            </a:pPr>
            <a:r>
              <a:rPr lang="fr-CH" sz="800" kern="0" dirty="0">
                <a:solidFill>
                  <a:srgbClr val="204288"/>
                </a:solidFill>
                <a:latin typeface="Calibri"/>
              </a:rPr>
              <a:t>R:153 - V:166 - B:190</a:t>
            </a:r>
          </a:p>
          <a:p>
            <a:pPr algn="l">
              <a:spcBef>
                <a:spcPct val="20000"/>
              </a:spcBef>
              <a:buClr>
                <a:srgbClr val="204288"/>
              </a:buClr>
            </a:pPr>
            <a:r>
              <a:rPr lang="fr-CH" sz="800" kern="0" dirty="0">
                <a:solidFill>
                  <a:srgbClr val="204288"/>
                </a:solidFill>
                <a:latin typeface="Calibri"/>
              </a:rPr>
              <a:t>Utilisation: </a:t>
            </a:r>
          </a:p>
          <a:p>
            <a:pPr algn="l">
              <a:spcBef>
                <a:spcPct val="20000"/>
              </a:spcBef>
              <a:buClr>
                <a:srgbClr val="204288"/>
              </a:buClr>
            </a:pPr>
            <a:r>
              <a:rPr lang="fr-CH" sz="800" kern="0" dirty="0">
                <a:solidFill>
                  <a:srgbClr val="204288"/>
                </a:solidFill>
                <a:latin typeface="Calibri"/>
              </a:rPr>
              <a:t>Explicative </a:t>
            </a:r>
            <a:r>
              <a:rPr lang="fr-CH" sz="800" kern="0" dirty="0" err="1">
                <a:solidFill>
                  <a:srgbClr val="204288"/>
                </a:solidFill>
                <a:latin typeface="Calibri"/>
              </a:rPr>
              <a:t>text</a:t>
            </a:r>
            <a:endParaRPr lang="fr-CH" sz="800" kern="0" dirty="0">
              <a:solidFill>
                <a:srgbClr val="204288"/>
              </a:solidFill>
              <a:latin typeface="Calibri"/>
            </a:endParaRPr>
          </a:p>
          <a:p>
            <a:pPr algn="l">
              <a:spcBef>
                <a:spcPct val="20000"/>
              </a:spcBef>
              <a:buClr>
                <a:srgbClr val="204288"/>
              </a:buClr>
            </a:pPr>
            <a:r>
              <a:rPr lang="fr-CH" sz="800" kern="0" dirty="0" err="1">
                <a:solidFill>
                  <a:srgbClr val="204288"/>
                </a:solidFill>
                <a:latin typeface="Calibri"/>
              </a:rPr>
              <a:t>Graphical</a:t>
            </a:r>
            <a:r>
              <a:rPr lang="fr-CH" sz="800" kern="0" dirty="0">
                <a:solidFill>
                  <a:srgbClr val="204288"/>
                </a:solidFill>
                <a:latin typeface="Calibri"/>
              </a:rPr>
              <a:t> </a:t>
            </a:r>
            <a:r>
              <a:rPr lang="fr-CH" sz="800" kern="0" dirty="0" err="1">
                <a:solidFill>
                  <a:srgbClr val="204288"/>
                </a:solidFill>
                <a:latin typeface="Calibri"/>
              </a:rPr>
              <a:t>element</a:t>
            </a:r>
            <a:endParaRPr lang="fr-CH" sz="800" kern="0" dirty="0">
              <a:solidFill>
                <a:srgbClr val="204288"/>
              </a:solidFill>
              <a:latin typeface="Calibri"/>
            </a:endParaRPr>
          </a:p>
          <a:p>
            <a:pPr algn="l">
              <a:spcBef>
                <a:spcPct val="20000"/>
              </a:spcBef>
              <a:buClr>
                <a:srgbClr val="204288"/>
              </a:buClr>
            </a:pPr>
            <a:r>
              <a:rPr lang="fr-CH" sz="800" kern="0" dirty="0">
                <a:solidFill>
                  <a:srgbClr val="204288"/>
                </a:solidFill>
                <a:latin typeface="Calibri"/>
              </a:rPr>
              <a:t>Scheme</a:t>
            </a:r>
          </a:p>
        </p:txBody>
      </p:sp>
      <p:sp>
        <p:nvSpPr>
          <p:cNvPr id="26" name="ZoneTexte 6">
            <a:extLst>
              <a:ext uri="{FF2B5EF4-FFF2-40B4-BE49-F238E27FC236}">
                <a16:creationId xmlns:a16="http://schemas.microsoft.com/office/drawing/2014/main" xmlns="" id="{672ED706-5643-4EDD-9C97-5D8D18177B9F}"/>
              </a:ext>
            </a:extLst>
          </p:cNvPr>
          <p:cNvSpPr txBox="1"/>
          <p:nvPr userDrawn="1"/>
        </p:nvSpPr>
        <p:spPr>
          <a:xfrm>
            <a:off x="3271745" y="2819948"/>
            <a:ext cx="1300255" cy="991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ct val="20000"/>
              </a:spcBef>
              <a:buClr>
                <a:srgbClr val="204288"/>
              </a:buClr>
            </a:pPr>
            <a:r>
              <a:rPr lang="fr-CH" sz="800" kern="0" dirty="0">
                <a:solidFill>
                  <a:srgbClr val="204288"/>
                </a:solidFill>
                <a:latin typeface="Calibri"/>
              </a:rPr>
              <a:t>R:192 - V:223 - B:136</a:t>
            </a:r>
          </a:p>
          <a:p>
            <a:pPr algn="l">
              <a:spcBef>
                <a:spcPct val="20000"/>
              </a:spcBef>
              <a:buClr>
                <a:srgbClr val="204288"/>
              </a:buClr>
            </a:pPr>
            <a:r>
              <a:rPr lang="fr-CH" sz="800" kern="0" dirty="0">
                <a:solidFill>
                  <a:srgbClr val="204288"/>
                </a:solidFill>
                <a:latin typeface="Calibri"/>
              </a:rPr>
              <a:t>Utilisation: </a:t>
            </a:r>
          </a:p>
          <a:p>
            <a:pPr algn="l">
              <a:spcBef>
                <a:spcPct val="20000"/>
              </a:spcBef>
              <a:buClr>
                <a:srgbClr val="204288"/>
              </a:buClr>
            </a:pPr>
            <a:r>
              <a:rPr lang="fr-CH" sz="800" kern="0" dirty="0">
                <a:solidFill>
                  <a:srgbClr val="204288"/>
                </a:solidFill>
                <a:latin typeface="Calibri"/>
              </a:rPr>
              <a:t>Explicative </a:t>
            </a:r>
            <a:r>
              <a:rPr lang="fr-CH" sz="800" kern="0" dirty="0" err="1">
                <a:solidFill>
                  <a:srgbClr val="204288"/>
                </a:solidFill>
                <a:latin typeface="Calibri"/>
              </a:rPr>
              <a:t>text</a:t>
            </a:r>
            <a:endParaRPr lang="fr-CH" sz="800" kern="0" dirty="0">
              <a:solidFill>
                <a:srgbClr val="204288"/>
              </a:solidFill>
              <a:latin typeface="Calibri"/>
            </a:endParaRPr>
          </a:p>
          <a:p>
            <a:pPr algn="l">
              <a:spcBef>
                <a:spcPct val="20000"/>
              </a:spcBef>
              <a:buClr>
                <a:srgbClr val="204288"/>
              </a:buClr>
            </a:pPr>
            <a:r>
              <a:rPr lang="fr-CH" sz="800" kern="0" dirty="0" err="1">
                <a:solidFill>
                  <a:srgbClr val="204288"/>
                </a:solidFill>
                <a:latin typeface="Calibri"/>
              </a:rPr>
              <a:t>Graphical</a:t>
            </a:r>
            <a:r>
              <a:rPr lang="fr-CH" sz="800" kern="0" dirty="0">
                <a:solidFill>
                  <a:srgbClr val="204288"/>
                </a:solidFill>
                <a:latin typeface="Calibri"/>
              </a:rPr>
              <a:t> </a:t>
            </a:r>
            <a:r>
              <a:rPr lang="fr-CH" sz="800" kern="0" dirty="0" err="1">
                <a:solidFill>
                  <a:srgbClr val="204288"/>
                </a:solidFill>
                <a:latin typeface="Calibri"/>
              </a:rPr>
              <a:t>element</a:t>
            </a:r>
            <a:endParaRPr lang="fr-CH" sz="800" kern="0" dirty="0">
              <a:solidFill>
                <a:srgbClr val="204288"/>
              </a:solidFill>
              <a:latin typeface="Calibri"/>
            </a:endParaRPr>
          </a:p>
          <a:p>
            <a:pPr algn="l">
              <a:spcBef>
                <a:spcPct val="20000"/>
              </a:spcBef>
              <a:buClr>
                <a:srgbClr val="204288"/>
              </a:buClr>
            </a:pPr>
            <a:r>
              <a:rPr lang="fr-CH" sz="800" kern="0" dirty="0">
                <a:solidFill>
                  <a:srgbClr val="204288"/>
                </a:solidFill>
                <a:latin typeface="Calibri"/>
              </a:rPr>
              <a:t>Scheme</a:t>
            </a:r>
          </a:p>
          <a:p>
            <a:pPr algn="l">
              <a:spcBef>
                <a:spcPct val="20000"/>
              </a:spcBef>
              <a:buClr>
                <a:srgbClr val="204288"/>
              </a:buClr>
            </a:pPr>
            <a:endParaRPr lang="fr-CH" sz="1000" kern="0" dirty="0">
              <a:solidFill>
                <a:srgbClr val="204288"/>
              </a:solidFill>
              <a:latin typeface="Calibri"/>
            </a:endParaRPr>
          </a:p>
        </p:txBody>
      </p:sp>
      <p:sp>
        <p:nvSpPr>
          <p:cNvPr id="25" name="ZoneTexte 5">
            <a:extLst>
              <a:ext uri="{FF2B5EF4-FFF2-40B4-BE49-F238E27FC236}">
                <a16:creationId xmlns:a16="http://schemas.microsoft.com/office/drawing/2014/main" xmlns="" id="{8E3D5438-A464-41FC-91EF-D977C2E21DB0}"/>
              </a:ext>
            </a:extLst>
          </p:cNvPr>
          <p:cNvSpPr txBox="1"/>
          <p:nvPr userDrawn="1"/>
        </p:nvSpPr>
        <p:spPr>
          <a:xfrm>
            <a:off x="1213692" y="2819948"/>
            <a:ext cx="13002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ct val="20000"/>
              </a:spcBef>
              <a:buClr>
                <a:srgbClr val="204288"/>
              </a:buClr>
            </a:pPr>
            <a:r>
              <a:rPr lang="fr-CH" sz="800" kern="0" dirty="0">
                <a:solidFill>
                  <a:srgbClr val="204288"/>
                </a:solidFill>
                <a:latin typeface="Calibri"/>
              </a:rPr>
              <a:t>R:161 - V:43 - B:42</a:t>
            </a:r>
          </a:p>
          <a:p>
            <a:pPr algn="l">
              <a:spcBef>
                <a:spcPct val="20000"/>
              </a:spcBef>
              <a:buClr>
                <a:srgbClr val="204288"/>
              </a:buClr>
            </a:pPr>
            <a:r>
              <a:rPr lang="fr-CH" sz="800" kern="0" dirty="0">
                <a:solidFill>
                  <a:srgbClr val="204288"/>
                </a:solidFill>
                <a:latin typeface="Calibri"/>
              </a:rPr>
              <a:t>Utilisation: </a:t>
            </a:r>
          </a:p>
          <a:p>
            <a:pPr algn="l">
              <a:spcBef>
                <a:spcPct val="20000"/>
              </a:spcBef>
              <a:buClr>
                <a:srgbClr val="204288"/>
              </a:buClr>
            </a:pPr>
            <a:r>
              <a:rPr lang="fr-CH" sz="800" kern="0" dirty="0">
                <a:solidFill>
                  <a:srgbClr val="204288"/>
                </a:solidFill>
                <a:latin typeface="Calibri"/>
              </a:rPr>
              <a:t>Explicative </a:t>
            </a:r>
            <a:r>
              <a:rPr lang="fr-CH" sz="800" kern="0" dirty="0" err="1">
                <a:solidFill>
                  <a:srgbClr val="204288"/>
                </a:solidFill>
                <a:latin typeface="Calibri"/>
              </a:rPr>
              <a:t>text</a:t>
            </a:r>
            <a:endParaRPr lang="fr-CH" sz="800" kern="0" dirty="0">
              <a:solidFill>
                <a:srgbClr val="204288"/>
              </a:solidFill>
              <a:latin typeface="Calibri"/>
            </a:endParaRPr>
          </a:p>
          <a:p>
            <a:pPr algn="l">
              <a:spcBef>
                <a:spcPct val="20000"/>
              </a:spcBef>
              <a:buClr>
                <a:srgbClr val="204288"/>
              </a:buClr>
            </a:pPr>
            <a:r>
              <a:rPr lang="fr-CH" sz="800" kern="0" dirty="0" err="1">
                <a:solidFill>
                  <a:srgbClr val="204288"/>
                </a:solidFill>
                <a:latin typeface="Calibri"/>
              </a:rPr>
              <a:t>Graphical</a:t>
            </a:r>
            <a:r>
              <a:rPr lang="fr-CH" sz="800" kern="0" dirty="0">
                <a:solidFill>
                  <a:srgbClr val="204288"/>
                </a:solidFill>
                <a:latin typeface="Calibri"/>
              </a:rPr>
              <a:t> </a:t>
            </a:r>
            <a:r>
              <a:rPr lang="fr-CH" sz="800" kern="0" dirty="0" err="1">
                <a:solidFill>
                  <a:srgbClr val="204288"/>
                </a:solidFill>
                <a:latin typeface="Calibri"/>
              </a:rPr>
              <a:t>element</a:t>
            </a:r>
            <a:endParaRPr lang="fr-CH" sz="800" kern="0" dirty="0">
              <a:solidFill>
                <a:srgbClr val="204288"/>
              </a:solidFill>
              <a:latin typeface="Calibri"/>
            </a:endParaRPr>
          </a:p>
          <a:p>
            <a:pPr algn="l">
              <a:spcBef>
                <a:spcPct val="20000"/>
              </a:spcBef>
              <a:buClr>
                <a:srgbClr val="204288"/>
              </a:buClr>
            </a:pPr>
            <a:r>
              <a:rPr lang="fr-CH" sz="800" kern="0" dirty="0">
                <a:solidFill>
                  <a:srgbClr val="204288"/>
                </a:solidFill>
                <a:latin typeface="Calibri"/>
              </a:rPr>
              <a:t>Scheme</a:t>
            </a:r>
          </a:p>
          <a:p>
            <a:pPr algn="l">
              <a:spcBef>
                <a:spcPct val="20000"/>
              </a:spcBef>
              <a:buClr>
                <a:srgbClr val="204288"/>
              </a:buClr>
            </a:pPr>
            <a:r>
              <a:rPr lang="fr-CH" sz="800" kern="0" dirty="0">
                <a:solidFill>
                  <a:srgbClr val="204288"/>
                </a:solidFill>
                <a:latin typeface="Calibri"/>
              </a:rPr>
              <a:t>News</a:t>
            </a:r>
          </a:p>
        </p:txBody>
      </p:sp>
      <p:sp>
        <p:nvSpPr>
          <p:cNvPr id="28" name="ZoneTexte 4">
            <a:extLst>
              <a:ext uri="{FF2B5EF4-FFF2-40B4-BE49-F238E27FC236}">
                <a16:creationId xmlns:a16="http://schemas.microsoft.com/office/drawing/2014/main" xmlns="" id="{0CC08420-F5CC-46A6-917C-509214E007B2}"/>
              </a:ext>
            </a:extLst>
          </p:cNvPr>
          <p:cNvSpPr txBox="1"/>
          <p:nvPr userDrawn="1"/>
        </p:nvSpPr>
        <p:spPr>
          <a:xfrm>
            <a:off x="7598814" y="1154613"/>
            <a:ext cx="131489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ct val="20000"/>
              </a:spcBef>
              <a:buClr>
                <a:srgbClr val="204288"/>
              </a:buClr>
            </a:pPr>
            <a:r>
              <a:rPr lang="fr-CH" sz="1000" kern="0" dirty="0">
                <a:solidFill>
                  <a:srgbClr val="204288"/>
                </a:solidFill>
                <a:latin typeface="Calibri"/>
              </a:rPr>
              <a:t>R:118 - V:120 - B:129</a:t>
            </a:r>
          </a:p>
          <a:p>
            <a:pPr algn="l">
              <a:spcBef>
                <a:spcPct val="20000"/>
              </a:spcBef>
              <a:buClr>
                <a:srgbClr val="204288"/>
              </a:buClr>
            </a:pPr>
            <a:r>
              <a:rPr lang="fr-CH" sz="1000" kern="0" dirty="0">
                <a:solidFill>
                  <a:srgbClr val="204288"/>
                </a:solidFill>
                <a:latin typeface="Calibri"/>
              </a:rPr>
              <a:t>Utilisation: </a:t>
            </a:r>
          </a:p>
          <a:p>
            <a:pPr algn="l">
              <a:spcBef>
                <a:spcPct val="20000"/>
              </a:spcBef>
              <a:buClr>
                <a:srgbClr val="204288"/>
              </a:buClr>
            </a:pPr>
            <a:r>
              <a:rPr lang="fr-CH" sz="1000" kern="0" dirty="0">
                <a:solidFill>
                  <a:srgbClr val="204288"/>
                </a:solidFill>
                <a:latin typeface="Calibri"/>
              </a:rPr>
              <a:t>Main </a:t>
            </a:r>
            <a:r>
              <a:rPr lang="fr-CH" sz="1000" kern="0" dirty="0" err="1">
                <a:solidFill>
                  <a:srgbClr val="204288"/>
                </a:solidFill>
                <a:latin typeface="Calibri"/>
              </a:rPr>
              <a:t>text</a:t>
            </a:r>
            <a:endParaRPr lang="fr-CH" sz="1000" kern="0" dirty="0">
              <a:solidFill>
                <a:srgbClr val="204288"/>
              </a:solidFill>
              <a:latin typeface="Calibri"/>
            </a:endParaRPr>
          </a:p>
        </p:txBody>
      </p:sp>
      <p:sp>
        <p:nvSpPr>
          <p:cNvPr id="24" name="ZoneTexte 3">
            <a:extLst>
              <a:ext uri="{FF2B5EF4-FFF2-40B4-BE49-F238E27FC236}">
                <a16:creationId xmlns:a16="http://schemas.microsoft.com/office/drawing/2014/main" xmlns="" id="{48A2D125-360D-4562-AA03-5BA7A63214F3}"/>
              </a:ext>
            </a:extLst>
          </p:cNvPr>
          <p:cNvSpPr txBox="1"/>
          <p:nvPr userDrawn="1"/>
        </p:nvSpPr>
        <p:spPr>
          <a:xfrm>
            <a:off x="5374962" y="1156744"/>
            <a:ext cx="130025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ct val="20000"/>
              </a:spcBef>
              <a:buClr>
                <a:srgbClr val="204288"/>
              </a:buClr>
            </a:pPr>
            <a:r>
              <a:rPr lang="fr-CH" sz="1000" kern="0" dirty="0">
                <a:solidFill>
                  <a:srgbClr val="204288"/>
                </a:solidFill>
                <a:latin typeface="Calibri"/>
              </a:rPr>
              <a:t>R:208 - V:208 - B:208</a:t>
            </a:r>
          </a:p>
          <a:p>
            <a:pPr algn="l">
              <a:spcBef>
                <a:spcPct val="20000"/>
              </a:spcBef>
              <a:buClr>
                <a:srgbClr val="204288"/>
              </a:buClr>
            </a:pPr>
            <a:r>
              <a:rPr lang="fr-CH" sz="1000" kern="0" dirty="0">
                <a:solidFill>
                  <a:srgbClr val="204288"/>
                </a:solidFill>
                <a:latin typeface="Calibri"/>
              </a:rPr>
              <a:t>Utilisation: </a:t>
            </a:r>
          </a:p>
          <a:p>
            <a:pPr algn="l">
              <a:spcBef>
                <a:spcPct val="20000"/>
              </a:spcBef>
              <a:buClr>
                <a:srgbClr val="204288"/>
              </a:buClr>
            </a:pPr>
            <a:r>
              <a:rPr lang="fr-CH" sz="1000" kern="0" dirty="0" err="1">
                <a:solidFill>
                  <a:srgbClr val="204288"/>
                </a:solidFill>
                <a:latin typeface="Calibri"/>
              </a:rPr>
              <a:t>Secondary</a:t>
            </a:r>
            <a:r>
              <a:rPr lang="fr-CH" sz="1000" kern="0" dirty="0">
                <a:solidFill>
                  <a:srgbClr val="204288"/>
                </a:solidFill>
                <a:latin typeface="Calibri"/>
              </a:rPr>
              <a:t> </a:t>
            </a:r>
            <a:r>
              <a:rPr lang="fr-CH" sz="1000" kern="0" dirty="0" err="1">
                <a:solidFill>
                  <a:srgbClr val="204288"/>
                </a:solidFill>
                <a:latin typeface="Calibri"/>
              </a:rPr>
              <a:t>text</a:t>
            </a:r>
            <a:endParaRPr lang="fr-CH" sz="1000" kern="0" dirty="0">
              <a:solidFill>
                <a:srgbClr val="204288"/>
              </a:solidFill>
              <a:latin typeface="Calibri"/>
            </a:endParaRPr>
          </a:p>
          <a:p>
            <a:pPr algn="l">
              <a:spcBef>
                <a:spcPct val="20000"/>
              </a:spcBef>
              <a:buClr>
                <a:srgbClr val="204288"/>
              </a:buClr>
            </a:pPr>
            <a:r>
              <a:rPr lang="fr-CH" sz="1000" kern="0" dirty="0" err="1">
                <a:solidFill>
                  <a:srgbClr val="204288"/>
                </a:solidFill>
                <a:latin typeface="Calibri"/>
              </a:rPr>
              <a:t>Graphical</a:t>
            </a:r>
            <a:r>
              <a:rPr lang="fr-CH" sz="1000" kern="0" dirty="0">
                <a:solidFill>
                  <a:srgbClr val="204288"/>
                </a:solidFill>
                <a:latin typeface="Calibri"/>
              </a:rPr>
              <a:t> </a:t>
            </a:r>
            <a:r>
              <a:rPr lang="fr-CH" sz="1000" kern="0" dirty="0" err="1">
                <a:solidFill>
                  <a:srgbClr val="204288"/>
                </a:solidFill>
                <a:latin typeface="Calibri"/>
              </a:rPr>
              <a:t>element</a:t>
            </a:r>
            <a:endParaRPr lang="fr-CH" sz="1000" kern="0" dirty="0">
              <a:solidFill>
                <a:srgbClr val="204288"/>
              </a:solidFill>
              <a:latin typeface="Calibri"/>
            </a:endParaRPr>
          </a:p>
          <a:p>
            <a:pPr>
              <a:spcBef>
                <a:spcPct val="20000"/>
              </a:spcBef>
              <a:buClr>
                <a:srgbClr val="204288"/>
              </a:buClr>
            </a:pPr>
            <a:r>
              <a:rPr lang="fr-CH" sz="1000" kern="0" dirty="0">
                <a:solidFill>
                  <a:srgbClr val="204288"/>
                </a:solidFill>
                <a:latin typeface="Calibri"/>
              </a:rPr>
              <a:t>Scheme</a:t>
            </a:r>
          </a:p>
        </p:txBody>
      </p:sp>
      <p:sp>
        <p:nvSpPr>
          <p:cNvPr id="23" name="ZoneTexte 2">
            <a:extLst>
              <a:ext uri="{FF2B5EF4-FFF2-40B4-BE49-F238E27FC236}">
                <a16:creationId xmlns:a16="http://schemas.microsoft.com/office/drawing/2014/main" xmlns="" id="{6C78DCDD-05FA-43B9-B355-001BA955DF2A}"/>
              </a:ext>
            </a:extLst>
          </p:cNvPr>
          <p:cNvSpPr txBox="1"/>
          <p:nvPr userDrawn="1"/>
        </p:nvSpPr>
        <p:spPr>
          <a:xfrm>
            <a:off x="3262430" y="1158491"/>
            <a:ext cx="130025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ct val="20000"/>
              </a:spcBef>
              <a:buClr>
                <a:srgbClr val="204288"/>
              </a:buClr>
            </a:pPr>
            <a:r>
              <a:rPr lang="fr-CH" sz="1000" kern="0" dirty="0">
                <a:solidFill>
                  <a:srgbClr val="204288"/>
                </a:solidFill>
                <a:latin typeface="Calibri"/>
              </a:rPr>
              <a:t>R:255 - V:198 - B:41</a:t>
            </a:r>
          </a:p>
          <a:p>
            <a:pPr algn="l">
              <a:spcBef>
                <a:spcPct val="20000"/>
              </a:spcBef>
              <a:buClr>
                <a:srgbClr val="204288"/>
              </a:buClr>
            </a:pPr>
            <a:r>
              <a:rPr lang="fr-CH" sz="1000" kern="0" dirty="0">
                <a:solidFill>
                  <a:srgbClr val="204288"/>
                </a:solidFill>
                <a:latin typeface="Calibri"/>
              </a:rPr>
              <a:t>Utilisations: </a:t>
            </a:r>
          </a:p>
          <a:p>
            <a:pPr algn="l">
              <a:spcBef>
                <a:spcPct val="20000"/>
              </a:spcBef>
              <a:buClr>
                <a:srgbClr val="204288"/>
              </a:buClr>
            </a:pPr>
            <a:r>
              <a:rPr lang="fr-CH" sz="1000" kern="0" dirty="0" err="1">
                <a:solidFill>
                  <a:srgbClr val="204288"/>
                </a:solidFill>
                <a:latin typeface="Calibri"/>
              </a:rPr>
              <a:t>Highlighted</a:t>
            </a:r>
            <a:r>
              <a:rPr lang="fr-CH" sz="1000" kern="0" dirty="0">
                <a:solidFill>
                  <a:srgbClr val="204288"/>
                </a:solidFill>
                <a:latin typeface="Calibri"/>
              </a:rPr>
              <a:t> </a:t>
            </a:r>
            <a:r>
              <a:rPr lang="fr-CH" sz="1000" kern="0" dirty="0" err="1">
                <a:solidFill>
                  <a:srgbClr val="204288"/>
                </a:solidFill>
                <a:latin typeface="Calibri"/>
              </a:rPr>
              <a:t>text</a:t>
            </a:r>
            <a:endParaRPr lang="fr-CH" sz="1000" kern="0" dirty="0">
              <a:solidFill>
                <a:srgbClr val="204288"/>
              </a:solidFill>
              <a:latin typeface="Calibri"/>
            </a:endParaRPr>
          </a:p>
          <a:p>
            <a:pPr algn="l">
              <a:spcBef>
                <a:spcPct val="20000"/>
              </a:spcBef>
              <a:buClr>
                <a:srgbClr val="204288"/>
              </a:buClr>
            </a:pPr>
            <a:r>
              <a:rPr lang="fr-CH" sz="1000" kern="0" dirty="0" err="1">
                <a:solidFill>
                  <a:srgbClr val="204288"/>
                </a:solidFill>
                <a:latin typeface="Calibri"/>
              </a:rPr>
              <a:t>Graphical</a:t>
            </a:r>
            <a:r>
              <a:rPr lang="fr-CH" sz="1000" kern="0" dirty="0">
                <a:solidFill>
                  <a:srgbClr val="204288"/>
                </a:solidFill>
                <a:latin typeface="Calibri"/>
              </a:rPr>
              <a:t> </a:t>
            </a:r>
            <a:r>
              <a:rPr lang="fr-CH" sz="1000" kern="0" dirty="0" err="1">
                <a:solidFill>
                  <a:srgbClr val="204288"/>
                </a:solidFill>
                <a:latin typeface="Calibri"/>
              </a:rPr>
              <a:t>element</a:t>
            </a:r>
            <a:endParaRPr lang="fr-CH" sz="1000" kern="0" dirty="0">
              <a:solidFill>
                <a:srgbClr val="204288"/>
              </a:solidFill>
              <a:latin typeface="Calibri"/>
            </a:endParaRPr>
          </a:p>
          <a:p>
            <a:pPr>
              <a:spcBef>
                <a:spcPct val="20000"/>
              </a:spcBef>
              <a:buClr>
                <a:srgbClr val="204288"/>
              </a:buClr>
            </a:pPr>
            <a:r>
              <a:rPr lang="fr-CH" sz="1000" kern="0" dirty="0" err="1">
                <a:solidFill>
                  <a:srgbClr val="204288"/>
                </a:solidFill>
                <a:latin typeface="Calibri"/>
              </a:rPr>
              <a:t>Schemes</a:t>
            </a:r>
            <a:endParaRPr lang="fr-CH" sz="1000" kern="0" dirty="0">
              <a:solidFill>
                <a:srgbClr val="204288"/>
              </a:solidFill>
              <a:latin typeface="Calibri"/>
            </a:endParaRPr>
          </a:p>
        </p:txBody>
      </p:sp>
      <p:sp>
        <p:nvSpPr>
          <p:cNvPr id="21" name="ZoneTexte 1">
            <a:extLst>
              <a:ext uri="{FF2B5EF4-FFF2-40B4-BE49-F238E27FC236}">
                <a16:creationId xmlns:a16="http://schemas.microsoft.com/office/drawing/2014/main" xmlns="" id="{37E41117-70D4-436D-A6D6-E6646C944642}"/>
              </a:ext>
            </a:extLst>
          </p:cNvPr>
          <p:cNvSpPr txBox="1"/>
          <p:nvPr userDrawn="1"/>
        </p:nvSpPr>
        <p:spPr>
          <a:xfrm>
            <a:off x="1215053" y="1158491"/>
            <a:ext cx="133585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ct val="20000"/>
              </a:spcBef>
              <a:buClr>
                <a:srgbClr val="204288"/>
              </a:buClr>
            </a:pPr>
            <a:r>
              <a:rPr lang="fr-CH" sz="1000" kern="0" dirty="0">
                <a:solidFill>
                  <a:srgbClr val="204288"/>
                </a:solidFill>
                <a:latin typeface="Calibri"/>
              </a:rPr>
              <a:t>R:0 - V:33 - B:105</a:t>
            </a:r>
          </a:p>
          <a:p>
            <a:pPr algn="l">
              <a:spcBef>
                <a:spcPct val="20000"/>
              </a:spcBef>
              <a:buClr>
                <a:srgbClr val="204288"/>
              </a:buClr>
            </a:pPr>
            <a:r>
              <a:rPr lang="fr-CH" sz="1000" kern="0" dirty="0">
                <a:solidFill>
                  <a:srgbClr val="204288"/>
                </a:solidFill>
                <a:latin typeface="Calibri"/>
              </a:rPr>
              <a:t>Utilisation: </a:t>
            </a:r>
          </a:p>
          <a:p>
            <a:pPr algn="l">
              <a:spcBef>
                <a:spcPct val="20000"/>
              </a:spcBef>
              <a:buClr>
                <a:srgbClr val="204288"/>
              </a:buClr>
            </a:pPr>
            <a:r>
              <a:rPr lang="fr-CH" sz="1000" kern="0" dirty="0">
                <a:solidFill>
                  <a:srgbClr val="204288"/>
                </a:solidFill>
                <a:latin typeface="Calibri"/>
              </a:rPr>
              <a:t>Logo </a:t>
            </a:r>
          </a:p>
          <a:p>
            <a:pPr algn="l">
              <a:spcBef>
                <a:spcPct val="20000"/>
              </a:spcBef>
              <a:buClr>
                <a:srgbClr val="204288"/>
              </a:buClr>
            </a:pPr>
            <a:r>
              <a:rPr lang="fr-CH" sz="1000" kern="0" dirty="0" err="1">
                <a:solidFill>
                  <a:srgbClr val="204288"/>
                </a:solidFill>
                <a:latin typeface="Calibri"/>
              </a:rPr>
              <a:t>Highlighted</a:t>
            </a:r>
            <a:r>
              <a:rPr lang="fr-CH" sz="1000" kern="0" dirty="0">
                <a:solidFill>
                  <a:srgbClr val="204288"/>
                </a:solidFill>
                <a:latin typeface="Calibri"/>
              </a:rPr>
              <a:t> </a:t>
            </a:r>
            <a:r>
              <a:rPr lang="fr-CH" sz="1000" kern="0" dirty="0" err="1">
                <a:solidFill>
                  <a:srgbClr val="204288"/>
                </a:solidFill>
                <a:latin typeface="Calibri"/>
              </a:rPr>
              <a:t>text</a:t>
            </a:r>
            <a:r>
              <a:rPr lang="fr-CH" sz="1000" kern="0" dirty="0">
                <a:solidFill>
                  <a:srgbClr val="204288"/>
                </a:solidFill>
                <a:latin typeface="Calibri"/>
              </a:rPr>
              <a:t> </a:t>
            </a:r>
          </a:p>
          <a:p>
            <a:pPr algn="l">
              <a:spcBef>
                <a:spcPct val="20000"/>
              </a:spcBef>
              <a:buClr>
                <a:srgbClr val="204288"/>
              </a:buClr>
            </a:pPr>
            <a:r>
              <a:rPr lang="fr-CH" sz="1000" kern="0" dirty="0" err="1">
                <a:solidFill>
                  <a:srgbClr val="204288"/>
                </a:solidFill>
                <a:latin typeface="Calibri"/>
              </a:rPr>
              <a:t>Graphical</a:t>
            </a:r>
            <a:r>
              <a:rPr lang="fr-CH" sz="1000" kern="0" dirty="0">
                <a:solidFill>
                  <a:srgbClr val="204288"/>
                </a:solidFill>
                <a:latin typeface="Calibri"/>
              </a:rPr>
              <a:t> </a:t>
            </a:r>
            <a:r>
              <a:rPr lang="fr-CH" sz="1000" kern="0" dirty="0" err="1">
                <a:solidFill>
                  <a:srgbClr val="204288"/>
                </a:solidFill>
                <a:latin typeface="Calibri"/>
              </a:rPr>
              <a:t>element</a:t>
            </a:r>
            <a:endParaRPr lang="fr-CH" sz="1000" kern="0" dirty="0">
              <a:solidFill>
                <a:srgbClr val="204288"/>
              </a:solidFill>
              <a:latin typeface="Calibri"/>
            </a:endParaRPr>
          </a:p>
          <a:p>
            <a:pPr>
              <a:spcBef>
                <a:spcPct val="20000"/>
              </a:spcBef>
              <a:buClr>
                <a:srgbClr val="204288"/>
              </a:buClr>
            </a:pPr>
            <a:r>
              <a:rPr lang="fr-CH" sz="1000" kern="0" dirty="0">
                <a:solidFill>
                  <a:srgbClr val="204288"/>
                </a:solidFill>
                <a:latin typeface="Calibri"/>
              </a:rPr>
              <a:t>Scheme</a:t>
            </a:r>
          </a:p>
        </p:txBody>
      </p:sp>
      <p:sp>
        <p:nvSpPr>
          <p:cNvPr id="27" name="ZoneTexte Secondary">
            <a:extLst>
              <a:ext uri="{FF2B5EF4-FFF2-40B4-BE49-F238E27FC236}">
                <a16:creationId xmlns:a16="http://schemas.microsoft.com/office/drawing/2014/main" xmlns="" id="{AC9914F2-97D7-4349-BBDA-9704789C4B8E}"/>
              </a:ext>
            </a:extLst>
          </p:cNvPr>
          <p:cNvSpPr txBox="1"/>
          <p:nvPr userDrawn="1"/>
        </p:nvSpPr>
        <p:spPr>
          <a:xfrm>
            <a:off x="234266" y="2585441"/>
            <a:ext cx="24715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ct val="20000"/>
              </a:spcBef>
              <a:buClr>
                <a:srgbClr val="204288"/>
              </a:buClr>
            </a:pPr>
            <a:r>
              <a:rPr lang="fr-CH" sz="1400" b="1" kern="0" dirty="0">
                <a:solidFill>
                  <a:schemeClr val="accent1"/>
                </a:solidFill>
                <a:latin typeface="Calibri"/>
              </a:rPr>
              <a:t>SECONDARY COLORS</a:t>
            </a:r>
          </a:p>
        </p:txBody>
      </p:sp>
      <p:sp>
        <p:nvSpPr>
          <p:cNvPr id="22" name="ZoneTexte Primary">
            <a:extLst>
              <a:ext uri="{FF2B5EF4-FFF2-40B4-BE49-F238E27FC236}">
                <a16:creationId xmlns:a16="http://schemas.microsoft.com/office/drawing/2014/main" xmlns="" id="{FECA24CC-41DE-45A2-93FD-DAF3A33E5FE5}"/>
              </a:ext>
            </a:extLst>
          </p:cNvPr>
          <p:cNvSpPr txBox="1"/>
          <p:nvPr userDrawn="1"/>
        </p:nvSpPr>
        <p:spPr>
          <a:xfrm>
            <a:off x="234411" y="895973"/>
            <a:ext cx="24715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ct val="20000"/>
              </a:spcBef>
              <a:buClr>
                <a:srgbClr val="204288"/>
              </a:buClr>
            </a:pPr>
            <a:r>
              <a:rPr lang="fr-CH" sz="1400" b="1" kern="0" dirty="0">
                <a:solidFill>
                  <a:schemeClr val="accent1"/>
                </a:solidFill>
                <a:latin typeface="Calibri"/>
              </a:rPr>
              <a:t>PRIMARY COLORS</a:t>
            </a:r>
          </a:p>
        </p:txBody>
      </p:sp>
      <p:pic>
        <p:nvPicPr>
          <p:cNvPr id="7" name="Logo bleu" descr="banner vide.png">
            <a:extLst>
              <a:ext uri="{FF2B5EF4-FFF2-40B4-BE49-F238E27FC236}">
                <a16:creationId xmlns:a16="http://schemas.microsoft.com/office/drawing/2014/main" xmlns="" id="{7B71E794-F22E-4FE3-BF00-8BC9502696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/>
          <a:srcRect l="39526" t="44593" r="38638" b="40878"/>
          <a:stretch/>
        </p:blipFill>
        <p:spPr>
          <a:xfrm>
            <a:off x="250825" y="1"/>
            <a:ext cx="360735" cy="339502"/>
          </a:xfrm>
          <a:prstGeom prst="rect">
            <a:avLst/>
          </a:prstGeom>
        </p:spPr>
      </p:pic>
      <p:sp>
        <p:nvSpPr>
          <p:cNvPr id="37" name="ZoneTexte 36">
            <a:extLst>
              <a:ext uri="{FF2B5EF4-FFF2-40B4-BE49-F238E27FC236}">
                <a16:creationId xmlns:a16="http://schemas.microsoft.com/office/drawing/2014/main" xmlns="" id="{FAA101F3-FD03-4D67-A030-F41A6064B36D}"/>
              </a:ext>
            </a:extLst>
          </p:cNvPr>
          <p:cNvSpPr txBox="1"/>
          <p:nvPr userDrawn="1"/>
        </p:nvSpPr>
        <p:spPr>
          <a:xfrm>
            <a:off x="7659095" y="4249487"/>
            <a:ext cx="1233385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ct val="20000"/>
              </a:spcBef>
              <a:buClr>
                <a:srgbClr val="204288"/>
              </a:buClr>
            </a:pPr>
            <a:r>
              <a:rPr lang="fr-CH" sz="800" b="0" kern="0" dirty="0">
                <a:solidFill>
                  <a:srgbClr val="204288"/>
                </a:solidFill>
                <a:latin typeface="Calibri"/>
              </a:rPr>
              <a:t>R:51 - V:102 - B:204</a:t>
            </a:r>
          </a:p>
          <a:p>
            <a:pPr algn="l">
              <a:spcBef>
                <a:spcPct val="20000"/>
              </a:spcBef>
              <a:buClr>
                <a:srgbClr val="204288"/>
              </a:buClr>
            </a:pPr>
            <a:r>
              <a:rPr lang="fr-CH" sz="800" kern="0" dirty="0">
                <a:solidFill>
                  <a:srgbClr val="204288"/>
                </a:solidFill>
                <a:latin typeface="Calibri"/>
              </a:rPr>
              <a:t>Utilisation: </a:t>
            </a:r>
          </a:p>
          <a:p>
            <a:pPr algn="l">
              <a:spcBef>
                <a:spcPct val="20000"/>
              </a:spcBef>
              <a:buClr>
                <a:srgbClr val="204288"/>
              </a:buClr>
            </a:pPr>
            <a:r>
              <a:rPr lang="fr-CH" sz="800" kern="0" dirty="0" err="1">
                <a:solidFill>
                  <a:srgbClr val="204288"/>
                </a:solidFill>
                <a:latin typeface="Calibri"/>
              </a:rPr>
              <a:t>Visited</a:t>
            </a:r>
            <a:r>
              <a:rPr lang="fr-CH" sz="800" kern="0" dirty="0">
                <a:solidFill>
                  <a:srgbClr val="204288"/>
                </a:solidFill>
                <a:latin typeface="Calibri"/>
              </a:rPr>
              <a:t> </a:t>
            </a:r>
            <a:r>
              <a:rPr lang="fr-CH" sz="800" kern="0" dirty="0" err="1">
                <a:solidFill>
                  <a:srgbClr val="204288"/>
                </a:solidFill>
                <a:latin typeface="Calibri"/>
              </a:rPr>
              <a:t>hypertext</a:t>
            </a:r>
            <a:r>
              <a:rPr lang="fr-CH" sz="800" kern="0" dirty="0">
                <a:solidFill>
                  <a:srgbClr val="204288"/>
                </a:solidFill>
                <a:latin typeface="Calibri"/>
              </a:rPr>
              <a:t> </a:t>
            </a:r>
            <a:r>
              <a:rPr lang="fr-CH" sz="800" kern="0" dirty="0" err="1">
                <a:solidFill>
                  <a:srgbClr val="204288"/>
                </a:solidFill>
                <a:latin typeface="Calibri"/>
              </a:rPr>
              <a:t>link</a:t>
            </a:r>
            <a:endParaRPr lang="fr-CH" sz="800" kern="0" dirty="0">
              <a:solidFill>
                <a:srgbClr val="204288"/>
              </a:solidFill>
              <a:latin typeface="Calibri"/>
            </a:endParaRPr>
          </a:p>
        </p:txBody>
      </p:sp>
      <p:sp>
        <p:nvSpPr>
          <p:cNvPr id="38" name="ZoneTexte 9">
            <a:extLst>
              <a:ext uri="{FF2B5EF4-FFF2-40B4-BE49-F238E27FC236}">
                <a16:creationId xmlns:a16="http://schemas.microsoft.com/office/drawing/2014/main" xmlns="" id="{09809AC0-E15B-473D-81B0-DCB3E0A67CE4}"/>
              </a:ext>
            </a:extLst>
          </p:cNvPr>
          <p:cNvSpPr txBox="1"/>
          <p:nvPr userDrawn="1"/>
        </p:nvSpPr>
        <p:spPr>
          <a:xfrm>
            <a:off x="3308920" y="3826634"/>
            <a:ext cx="19670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ct val="20000"/>
              </a:spcBef>
              <a:buClr>
                <a:srgbClr val="204288"/>
              </a:buClr>
            </a:pPr>
            <a:r>
              <a:rPr lang="fr-CH" sz="800" kern="0" dirty="0">
                <a:solidFill>
                  <a:srgbClr val="204288"/>
                </a:solidFill>
                <a:latin typeface="Calibri"/>
              </a:rPr>
              <a:t>R:195 - V:155 - B:130</a:t>
            </a:r>
          </a:p>
          <a:p>
            <a:pPr algn="l">
              <a:spcBef>
                <a:spcPct val="20000"/>
              </a:spcBef>
              <a:buClr>
                <a:srgbClr val="204288"/>
              </a:buClr>
            </a:pPr>
            <a:r>
              <a:rPr lang="fr-CH" sz="800" kern="0" dirty="0">
                <a:solidFill>
                  <a:srgbClr val="204288"/>
                </a:solidFill>
                <a:latin typeface="Calibri"/>
              </a:rPr>
              <a:t>Utilisation: </a:t>
            </a:r>
          </a:p>
          <a:p>
            <a:pPr algn="l">
              <a:spcBef>
                <a:spcPct val="20000"/>
              </a:spcBef>
              <a:buClr>
                <a:srgbClr val="204288"/>
              </a:buClr>
            </a:pPr>
            <a:r>
              <a:rPr lang="fr-CH" sz="800" kern="0" dirty="0">
                <a:solidFill>
                  <a:srgbClr val="204288"/>
                </a:solidFill>
                <a:latin typeface="Calibri"/>
              </a:rPr>
              <a:t>Explicative </a:t>
            </a:r>
            <a:r>
              <a:rPr lang="fr-CH" sz="800" kern="0" dirty="0" err="1">
                <a:solidFill>
                  <a:srgbClr val="204288"/>
                </a:solidFill>
                <a:latin typeface="Calibri"/>
              </a:rPr>
              <a:t>text</a:t>
            </a:r>
            <a:endParaRPr lang="fr-CH" sz="800" kern="0" dirty="0">
              <a:solidFill>
                <a:srgbClr val="204288"/>
              </a:solidFill>
              <a:latin typeface="Calibri"/>
            </a:endParaRPr>
          </a:p>
          <a:p>
            <a:pPr algn="l">
              <a:spcBef>
                <a:spcPct val="20000"/>
              </a:spcBef>
              <a:buClr>
                <a:srgbClr val="204288"/>
              </a:buClr>
            </a:pPr>
            <a:r>
              <a:rPr lang="fr-CH" sz="800" kern="0" dirty="0" err="1">
                <a:solidFill>
                  <a:srgbClr val="204288"/>
                </a:solidFill>
                <a:latin typeface="Calibri"/>
              </a:rPr>
              <a:t>Graphical</a:t>
            </a:r>
            <a:r>
              <a:rPr lang="fr-CH" sz="800" kern="0" dirty="0">
                <a:solidFill>
                  <a:srgbClr val="204288"/>
                </a:solidFill>
                <a:latin typeface="Calibri"/>
              </a:rPr>
              <a:t> </a:t>
            </a:r>
            <a:r>
              <a:rPr lang="fr-CH" sz="800" kern="0" dirty="0" err="1">
                <a:solidFill>
                  <a:srgbClr val="204288"/>
                </a:solidFill>
                <a:latin typeface="Calibri"/>
              </a:rPr>
              <a:t>element</a:t>
            </a:r>
            <a:endParaRPr lang="fr-CH" sz="800" kern="0" dirty="0">
              <a:solidFill>
                <a:srgbClr val="204288"/>
              </a:solidFill>
              <a:latin typeface="Calibri"/>
            </a:endParaRPr>
          </a:p>
          <a:p>
            <a:pPr algn="l">
              <a:spcBef>
                <a:spcPct val="20000"/>
              </a:spcBef>
              <a:buClr>
                <a:srgbClr val="204288"/>
              </a:buClr>
            </a:pPr>
            <a:r>
              <a:rPr lang="fr-CH" sz="800" kern="0" dirty="0">
                <a:solidFill>
                  <a:srgbClr val="204288"/>
                </a:solidFill>
                <a:latin typeface="Calibri"/>
              </a:rPr>
              <a:t>Scheme</a:t>
            </a:r>
          </a:p>
          <a:p>
            <a:pPr algn="l">
              <a:spcBef>
                <a:spcPct val="20000"/>
              </a:spcBef>
              <a:buClr>
                <a:srgbClr val="204288"/>
              </a:buClr>
            </a:pPr>
            <a:r>
              <a:rPr lang="en-US" sz="700" b="1" kern="0" dirty="0">
                <a:solidFill>
                  <a:srgbClr val="204288"/>
                </a:solidFill>
                <a:latin typeface="Calibri"/>
              </a:rPr>
              <a:t>not available in the color theme</a:t>
            </a:r>
            <a:endParaRPr lang="fr-CH" sz="700" b="1" kern="0" dirty="0">
              <a:solidFill>
                <a:srgbClr val="204288"/>
              </a:solidFill>
              <a:latin typeface="Calibr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47B4A55-976B-4ACA-B5A9-5BA2252407A1}"/>
              </a:ext>
            </a:extLst>
          </p:cNvPr>
          <p:cNvSpPr/>
          <p:nvPr userDrawn="1"/>
        </p:nvSpPr>
        <p:spPr>
          <a:xfrm>
            <a:off x="503458" y="1241348"/>
            <a:ext cx="748635" cy="748635"/>
          </a:xfrm>
          <a:prstGeom prst="rect">
            <a:avLst/>
          </a:prstGeom>
          <a:solidFill>
            <a:schemeClr val="accent1"/>
          </a:solidFill>
          <a:ln w="3175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CH" sz="1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Blue</a:t>
            </a:r>
            <a:endParaRPr lang="fr-CH" sz="7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76FC546E-DB13-4348-A916-EFB3B3DA128A}"/>
              </a:ext>
            </a:extLst>
          </p:cNvPr>
          <p:cNvSpPr/>
          <p:nvPr userDrawn="1"/>
        </p:nvSpPr>
        <p:spPr>
          <a:xfrm>
            <a:off x="2560284" y="1239299"/>
            <a:ext cx="748635" cy="748635"/>
          </a:xfrm>
          <a:prstGeom prst="rect">
            <a:avLst/>
          </a:prstGeom>
          <a:solidFill>
            <a:schemeClr val="accent2"/>
          </a:solidFill>
          <a:ln w="3175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CH" sz="1000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Orange</a:t>
            </a:r>
            <a:endParaRPr lang="fr-CH" sz="400" dirty="0">
              <a:solidFill>
                <a:srgbClr val="00206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211C9DCE-3FEC-4399-9F06-302B0B12DD3E}"/>
              </a:ext>
            </a:extLst>
          </p:cNvPr>
          <p:cNvSpPr/>
          <p:nvPr userDrawn="1"/>
        </p:nvSpPr>
        <p:spPr>
          <a:xfrm>
            <a:off x="4676534" y="1239415"/>
            <a:ext cx="748635" cy="748635"/>
          </a:xfrm>
          <a:prstGeom prst="rect">
            <a:avLst/>
          </a:prstGeom>
          <a:solidFill>
            <a:schemeClr val="tx2"/>
          </a:solidFill>
          <a:ln w="3175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CH" sz="1000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Light </a:t>
            </a:r>
            <a:r>
              <a:rPr lang="fr-CH" sz="1000" dirty="0" err="1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grey</a:t>
            </a:r>
            <a:endParaRPr lang="fr-CH" sz="500" dirty="0">
              <a:solidFill>
                <a:srgbClr val="00206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2044CFFB-CB7A-4922-963E-36245CC2294E}"/>
              </a:ext>
            </a:extLst>
          </p:cNvPr>
          <p:cNvSpPr/>
          <p:nvPr userDrawn="1"/>
        </p:nvSpPr>
        <p:spPr>
          <a:xfrm>
            <a:off x="6916301" y="1239299"/>
            <a:ext cx="748635" cy="748635"/>
          </a:xfrm>
          <a:prstGeom prst="rect">
            <a:avLst/>
          </a:prstGeom>
          <a:solidFill>
            <a:schemeClr val="tx1"/>
          </a:solidFill>
          <a:ln w="3175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CH" sz="1000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Dark</a:t>
            </a:r>
            <a:r>
              <a:rPr lang="fr-CH" sz="1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fr-CH" sz="1000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grey</a:t>
            </a:r>
            <a:endParaRPr lang="fr-CH" sz="5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F0AD5B87-2B08-49CD-B185-A5CB79B8AF12}"/>
              </a:ext>
            </a:extLst>
          </p:cNvPr>
          <p:cNvSpPr/>
          <p:nvPr userDrawn="1"/>
        </p:nvSpPr>
        <p:spPr>
          <a:xfrm>
            <a:off x="513351" y="2885885"/>
            <a:ext cx="748635" cy="748635"/>
          </a:xfrm>
          <a:prstGeom prst="rect">
            <a:avLst/>
          </a:prstGeom>
          <a:solidFill>
            <a:schemeClr val="accent3"/>
          </a:solidFill>
          <a:ln w="3175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CH" sz="9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Red</a:t>
            </a:r>
            <a:endParaRPr lang="fr-CH" sz="7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23F2CCF3-FEE5-4C93-8215-99E674E4297D}"/>
              </a:ext>
            </a:extLst>
          </p:cNvPr>
          <p:cNvSpPr/>
          <p:nvPr userDrawn="1"/>
        </p:nvSpPr>
        <p:spPr>
          <a:xfrm>
            <a:off x="2564132" y="2886410"/>
            <a:ext cx="748635" cy="748635"/>
          </a:xfrm>
          <a:prstGeom prst="rect">
            <a:avLst/>
          </a:prstGeom>
          <a:solidFill>
            <a:schemeClr val="accent4"/>
          </a:solidFill>
          <a:ln w="3175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CH" sz="900" b="0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Green</a:t>
            </a:r>
            <a:endParaRPr lang="fr-CH" sz="700" b="0" dirty="0">
              <a:solidFill>
                <a:srgbClr val="00206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8B7F587F-0FB5-4E4C-BD14-B4F76034B488}"/>
              </a:ext>
            </a:extLst>
          </p:cNvPr>
          <p:cNvSpPr/>
          <p:nvPr userDrawn="1"/>
        </p:nvSpPr>
        <p:spPr>
          <a:xfrm>
            <a:off x="4676534" y="2885884"/>
            <a:ext cx="748635" cy="748635"/>
          </a:xfrm>
          <a:prstGeom prst="rect">
            <a:avLst/>
          </a:prstGeom>
          <a:solidFill>
            <a:schemeClr val="accent5"/>
          </a:solidFill>
          <a:ln w="3175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CH" sz="900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Ice</a:t>
            </a:r>
            <a:r>
              <a:rPr lang="fr-CH" sz="9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fr-CH" sz="900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blue</a:t>
            </a:r>
            <a:endParaRPr lang="fr-CH" sz="7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D8B0F98F-B6A8-470E-A00F-570470DD9CCF}"/>
              </a:ext>
            </a:extLst>
          </p:cNvPr>
          <p:cNvSpPr/>
          <p:nvPr userDrawn="1"/>
        </p:nvSpPr>
        <p:spPr>
          <a:xfrm>
            <a:off x="6910480" y="2892762"/>
            <a:ext cx="748635" cy="748635"/>
          </a:xfrm>
          <a:prstGeom prst="rect">
            <a:avLst/>
          </a:prstGeom>
          <a:solidFill>
            <a:schemeClr val="accent6"/>
          </a:solidFill>
          <a:ln w="3175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CH" sz="900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Light </a:t>
            </a:r>
            <a:r>
              <a:rPr lang="fr-CH" sz="900" dirty="0" err="1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blue</a:t>
            </a:r>
            <a:endParaRPr lang="fr-CH" sz="700" dirty="0">
              <a:solidFill>
                <a:srgbClr val="00206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DB67A481-C025-48D7-87CB-5DE24C08D881}"/>
              </a:ext>
            </a:extLst>
          </p:cNvPr>
          <p:cNvSpPr/>
          <p:nvPr userDrawn="1"/>
        </p:nvSpPr>
        <p:spPr>
          <a:xfrm>
            <a:off x="513932" y="3902152"/>
            <a:ext cx="748635" cy="748635"/>
          </a:xfrm>
          <a:prstGeom prst="rect">
            <a:avLst/>
          </a:prstGeom>
          <a:solidFill>
            <a:srgbClr val="C39B82"/>
          </a:solidFill>
          <a:ln w="3175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CH" sz="9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Brown</a:t>
            </a:r>
            <a:endParaRPr lang="fr-CH" sz="7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B2C23445-3CF4-4520-8548-E7AC97A3B8E2}"/>
              </a:ext>
            </a:extLst>
          </p:cNvPr>
          <p:cNvSpPr/>
          <p:nvPr userDrawn="1"/>
        </p:nvSpPr>
        <p:spPr>
          <a:xfrm>
            <a:off x="2560284" y="3904976"/>
            <a:ext cx="748635" cy="748635"/>
          </a:xfrm>
          <a:prstGeom prst="rect">
            <a:avLst/>
          </a:prstGeom>
          <a:solidFill>
            <a:srgbClr val="F3EFA1"/>
          </a:solidFill>
          <a:ln w="3175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CH" sz="900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Light</a:t>
            </a:r>
          </a:p>
          <a:p>
            <a:pPr algn="ctr"/>
            <a:r>
              <a:rPr lang="fr-CH" sz="900" dirty="0" err="1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yellow</a:t>
            </a:r>
            <a:endParaRPr lang="fr-CH" sz="700" dirty="0">
              <a:solidFill>
                <a:srgbClr val="00206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3CAA7673-897E-4D72-8E4A-72209D91ADB8}"/>
              </a:ext>
            </a:extLst>
          </p:cNvPr>
          <p:cNvGrpSpPr/>
          <p:nvPr userDrawn="1"/>
        </p:nvGrpSpPr>
        <p:grpSpPr>
          <a:xfrm>
            <a:off x="6926849" y="3899968"/>
            <a:ext cx="749355" cy="749034"/>
            <a:chOff x="6012684" y="3887500"/>
            <a:chExt cx="749355" cy="74903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54" name="Rectangle 11">
              <a:extLst>
                <a:ext uri="{FF2B5EF4-FFF2-40B4-BE49-F238E27FC236}">
                  <a16:creationId xmlns:a16="http://schemas.microsoft.com/office/drawing/2014/main" xmlns="" id="{4D0BEE56-5545-4650-B27E-A23C62B60D10}"/>
                </a:ext>
              </a:extLst>
            </p:cNvPr>
            <p:cNvSpPr/>
            <p:nvPr userDrawn="1"/>
          </p:nvSpPr>
          <p:spPr>
            <a:xfrm>
              <a:off x="6012684" y="3887500"/>
              <a:ext cx="749330" cy="679590"/>
            </a:xfrm>
            <a:prstGeom prst="rect">
              <a:avLst/>
            </a:prstGeom>
            <a:solidFill>
              <a:srgbClr val="3399FF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CH" sz="400" dirty="0">
                <a:solidFill>
                  <a:schemeClr val="bg1"/>
                </a:solidFill>
              </a:endParaRPr>
            </a:p>
            <a:p>
              <a:pPr algn="ctr"/>
              <a:r>
                <a:rPr lang="fr-CH" sz="900" dirty="0" err="1">
                  <a:solidFill>
                    <a:schemeClr val="bg1"/>
                  </a:solidFill>
                </a:rPr>
                <a:t>Hypertext</a:t>
              </a:r>
              <a:endParaRPr lang="fr-CH" sz="900" dirty="0">
                <a:solidFill>
                  <a:schemeClr val="bg1"/>
                </a:solidFill>
              </a:endParaRPr>
            </a:p>
          </p:txBody>
        </p:sp>
        <p:sp>
          <p:nvSpPr>
            <p:cNvPr id="56" name="Rectangle 10">
              <a:extLst>
                <a:ext uri="{FF2B5EF4-FFF2-40B4-BE49-F238E27FC236}">
                  <a16:creationId xmlns:a16="http://schemas.microsoft.com/office/drawing/2014/main" xmlns="" id="{C224C952-C4BF-4922-9E45-EAB00E18E8FC}"/>
                </a:ext>
              </a:extLst>
            </p:cNvPr>
            <p:cNvSpPr/>
            <p:nvPr userDrawn="1"/>
          </p:nvSpPr>
          <p:spPr>
            <a:xfrm>
              <a:off x="6012882" y="4279953"/>
              <a:ext cx="749157" cy="356581"/>
            </a:xfrm>
            <a:prstGeom prst="rect">
              <a:avLst/>
            </a:prstGeom>
            <a:solidFill>
              <a:srgbClr val="3366CC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CH" sz="900" dirty="0" err="1">
                  <a:solidFill>
                    <a:schemeClr val="bg1"/>
                  </a:solidFill>
                </a:rPr>
                <a:t>Visited</a:t>
              </a:r>
              <a:r>
                <a:rPr lang="fr-CH" sz="900" dirty="0">
                  <a:solidFill>
                    <a:schemeClr val="bg1"/>
                  </a:solidFill>
                </a:rPr>
                <a:t> </a:t>
              </a:r>
              <a:r>
                <a:rPr lang="fr-CH" sz="900" dirty="0" err="1">
                  <a:solidFill>
                    <a:schemeClr val="bg1"/>
                  </a:solidFill>
                </a:rPr>
                <a:t>hypertext</a:t>
              </a:r>
              <a:endParaRPr lang="fr-CH" sz="90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57" name="Connecteur droit 56">
            <a:extLst>
              <a:ext uri="{FF2B5EF4-FFF2-40B4-BE49-F238E27FC236}">
                <a16:creationId xmlns:a16="http://schemas.microsoft.com/office/drawing/2014/main" xmlns="" id="{C855C96F-118B-48A4-BB17-2663A53DEF04}"/>
              </a:ext>
            </a:extLst>
          </p:cNvPr>
          <p:cNvCxnSpPr>
            <a:cxnSpLocks/>
          </p:cNvCxnSpPr>
          <p:nvPr userDrawn="1"/>
        </p:nvCxnSpPr>
        <p:spPr>
          <a:xfrm>
            <a:off x="7676179" y="4292421"/>
            <a:ext cx="964811" cy="0"/>
          </a:xfrm>
          <a:prstGeom prst="line">
            <a:avLst/>
          </a:prstGeom>
          <a:ln w="6350">
            <a:solidFill>
              <a:srgbClr val="339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7266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5" r:id="rId1"/>
  </p:sldLayoutIdLst>
  <p:hf hdr="0"/>
  <p:txStyles>
    <p:titleStyle>
      <a:lvl1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fr-FR" sz="1800" b="0" kern="0" baseline="0" dirty="0">
          <a:solidFill>
            <a:srgbClr val="A1A2A9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Tahoma" pitchFamily="34" charset="0"/>
          <a:cs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Tahoma" pitchFamily="34" charset="0"/>
          <a:cs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Tahoma" pitchFamily="34" charset="0"/>
          <a:cs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Tahoma" pitchFamily="34" charset="0"/>
          <a:cs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Bauhaus 93" pitchFamily="82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Bauhaus 93" pitchFamily="82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Bauhaus 93" pitchFamily="82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Bauhaus 93" pitchFamily="82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Clr>
          <a:srgbClr val="204288"/>
        </a:buClr>
        <a:buFont typeface="Arial" charset="0"/>
        <a:buNone/>
        <a:defRPr sz="1800" b="0">
          <a:solidFill>
            <a:schemeClr val="tx1"/>
          </a:solidFill>
          <a:latin typeface="+mn-lt"/>
          <a:ea typeface="+mn-ea"/>
          <a:cs typeface="+mn-cs"/>
        </a:defRPr>
      </a:lvl1pPr>
      <a:lvl2pPr marL="182563" indent="-1778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20000"/>
        <a:buFont typeface="Calibri" panose="020F0502020204030204" pitchFamily="34" charset="0"/>
        <a:buChar char="▪"/>
        <a:defRPr sz="1600" b="0">
          <a:solidFill>
            <a:schemeClr val="tx1"/>
          </a:solidFill>
          <a:latin typeface="+mn-lt"/>
        </a:defRPr>
      </a:lvl2pPr>
      <a:lvl3pPr marL="449263" indent="-18256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20000"/>
        <a:buFont typeface="Calibri" panose="020F0502020204030204" pitchFamily="34" charset="0"/>
        <a:buChar char="▪"/>
        <a:defRPr sz="1400" b="0">
          <a:solidFill>
            <a:schemeClr val="tx1"/>
          </a:solidFill>
          <a:latin typeface="+mn-lt"/>
        </a:defRPr>
      </a:lvl3pPr>
      <a:lvl4pPr marL="715963" indent="-174625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20000"/>
        <a:buFont typeface="Calibri" panose="020F0502020204030204" pitchFamily="34" charset="0"/>
        <a:buChar char="▪"/>
        <a:defRPr sz="1300" b="0">
          <a:solidFill>
            <a:schemeClr val="tx1"/>
          </a:solidFill>
          <a:latin typeface="+mn-lt"/>
        </a:defRPr>
      </a:lvl4pPr>
      <a:lvl5pPr marL="982663" indent="-174625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20000"/>
        <a:buFont typeface="Calibri" panose="020F0502020204030204" pitchFamily="34" charset="0"/>
        <a:buChar char="▪"/>
        <a:defRPr sz="12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A1BADD"/>
        </a:buClr>
        <a:buChar char="•"/>
        <a:defRPr sz="2000">
          <a:solidFill>
            <a:srgbClr val="204288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A1BADD"/>
        </a:buClr>
        <a:buChar char="•"/>
        <a:defRPr sz="2000">
          <a:solidFill>
            <a:srgbClr val="204288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A1BADD"/>
        </a:buClr>
        <a:buChar char="•"/>
        <a:defRPr sz="2000">
          <a:solidFill>
            <a:srgbClr val="204288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A1BADD"/>
        </a:buClr>
        <a:buChar char="•"/>
        <a:defRPr sz="2000">
          <a:solidFill>
            <a:srgbClr val="204288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pos="158">
          <p15:clr>
            <a:srgbClr val="FBAE40"/>
          </p15:clr>
        </p15:guide>
        <p15:guide id="5" orient="horz" pos="3072">
          <p15:clr>
            <a:srgbClr val="FBAE40"/>
          </p15:clr>
        </p15:guide>
        <p15:guide id="6" orient="horz" pos="123">
          <p15:clr>
            <a:srgbClr val="FBAE40"/>
          </p15:clr>
        </p15:guide>
        <p15:guide id="7" orient="horz" pos="667">
          <p15:clr>
            <a:srgbClr val="FBAE40"/>
          </p15:clr>
        </p15:guide>
        <p15:guide id="8" orient="horz" pos="1892">
          <p15:clr>
            <a:srgbClr val="547EBF"/>
          </p15:clr>
        </p15:guide>
        <p15:guide id="9" pos="204">
          <p15:clr>
            <a:srgbClr val="547EBF"/>
          </p15:clr>
        </p15:guide>
        <p15:guide id="10" pos="5556">
          <p15:clr>
            <a:srgbClr val="547EBF"/>
          </p15:clr>
        </p15:guide>
        <p15:guide id="11" orient="horz" pos="713">
          <p15:clr>
            <a:srgbClr val="547EBF"/>
          </p15:clr>
        </p15:guide>
        <p15:guide id="12" orient="horz" pos="3026">
          <p15:clr>
            <a:srgbClr val="547EBF"/>
          </p15:clr>
        </p15:guide>
        <p15:guide id="13" orient="horz" pos="3162">
          <p15:clr>
            <a:srgbClr val="FBAE40"/>
          </p15:clr>
        </p15:guide>
        <p15:guide id="14" orient="horz" pos="486">
          <p15:clr>
            <a:srgbClr val="FBAE40"/>
          </p15:clr>
        </p15:guide>
        <p15:guide id="15" pos="5602">
          <p15:clr>
            <a:srgbClr val="FBAE4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11.emf"/><Relationship Id="rId7" Type="http://schemas.openxmlformats.org/officeDocument/2006/relationships/image" Target="../media/image15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5C68880-7DB3-42FA-AAEB-A28851229E70}"/>
              </a:ext>
            </a:extLst>
          </p:cNvPr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en-GB" altLang="en-US" dirty="0" smtClean="0"/>
              <a:t>Blowing Cables in Ducts Fixed at Regular Intervals</a:t>
            </a:r>
            <a:endParaRPr lang="fr-CH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29B6DD3E-F9C4-4A0E-ADC3-6DDD93979B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fr-CH" altLang="en-US" i="1" dirty="0" smtClean="0"/>
              <a:t>Willem </a:t>
            </a:r>
            <a:r>
              <a:rPr lang="fr-CH" altLang="en-US" i="1" dirty="0"/>
              <a:t>Griffioen</a:t>
            </a:r>
            <a:r>
              <a:rPr lang="fr-CH" altLang="en-US" i="1" dirty="0" smtClean="0"/>
              <a:t>,</a:t>
            </a:r>
            <a:r>
              <a:rPr lang="fr-CH" altLang="en-US" dirty="0" smtClean="0"/>
              <a:t> Int. </a:t>
            </a:r>
            <a:r>
              <a:rPr lang="fr-CH" altLang="en-US" dirty="0" err="1" smtClean="0"/>
              <a:t>Wire</a:t>
            </a:r>
            <a:r>
              <a:rPr lang="fr-CH" altLang="en-US" dirty="0" smtClean="0"/>
              <a:t> &amp; </a:t>
            </a:r>
            <a:r>
              <a:rPr lang="fr-CH" altLang="en-US" dirty="0" err="1" smtClean="0"/>
              <a:t>Cable</a:t>
            </a:r>
            <a:r>
              <a:rPr lang="fr-CH" altLang="en-US" dirty="0" smtClean="0"/>
              <a:t> </a:t>
            </a:r>
            <a:r>
              <a:rPr lang="fr-CH" altLang="en-US" dirty="0" err="1" smtClean="0"/>
              <a:t>Symp</a:t>
            </a:r>
            <a:r>
              <a:rPr lang="fr-CH" altLang="en-US" dirty="0" smtClean="0"/>
              <a:t>., Providence (RI), 12 </a:t>
            </a:r>
            <a:r>
              <a:rPr lang="fr-CH" altLang="en-US" dirty="0" err="1" smtClean="0"/>
              <a:t>October</a:t>
            </a:r>
            <a:r>
              <a:rPr lang="fr-CH" altLang="en-US" dirty="0" smtClean="0"/>
              <a:t> </a:t>
            </a:r>
            <a:r>
              <a:rPr lang="fr-CH" altLang="en-US" dirty="0"/>
              <a:t>2020</a:t>
            </a:r>
            <a:endParaRPr lang="fr-CH" altLang="en-US" i="1" dirty="0"/>
          </a:p>
          <a:p>
            <a:endParaRPr lang="fr-CH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2600" y="555750"/>
            <a:ext cx="2213400" cy="607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485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kern="0" dirty="0">
                <a:cs typeface="Calibri" pitchFamily="34" charset="0"/>
              </a:rPr>
              <a:t>International Wire &amp; Cable Symposium, Providence (RI), 12 October 2020</a:t>
            </a:r>
            <a:endParaRPr lang="fr-FR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242228F-7E59-4634-99A0-C351006F704F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Analysis: Effect of water</a:t>
            </a:r>
            <a:endParaRPr lang="en-US" dirty="0"/>
          </a:p>
        </p:txBody>
      </p:sp>
      <p:sp>
        <p:nvSpPr>
          <p:cNvPr id="7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Filling with water </a:t>
            </a:r>
            <a:r>
              <a:rPr lang="en-GB" dirty="0" smtClean="0">
                <a:cs typeface="Arial" panose="020B0604020202020204" pitchFamily="34" charset="0"/>
              </a:rPr>
              <a:t>→ weight changes</a:t>
            </a:r>
            <a:endParaRPr lang="en-US" dirty="0"/>
          </a:p>
        </p:txBody>
      </p:sp>
      <p:sp>
        <p:nvSpPr>
          <p:cNvPr id="8" name="Content Placeholder 4"/>
          <p:cNvSpPr txBox="1">
            <a:spLocks/>
          </p:cNvSpPr>
          <p:nvPr/>
        </p:nvSpPr>
        <p:spPr>
          <a:xfrm>
            <a:off x="252000" y="1707750"/>
            <a:ext cx="8641656" cy="504883"/>
          </a:xfrm>
          <a:prstGeom prst="rect">
            <a:avLst/>
          </a:prstGeom>
        </p:spPr>
        <p:txBody>
          <a:bodyPr vert="horz" lIns="72000" tIns="18000" rIns="72000" bIns="18000" rtlCol="0">
            <a:norm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204288"/>
              </a:buClr>
              <a:buFont typeface="Arial" charset="0"/>
              <a:buNone/>
              <a:defRPr sz="1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558" indent="-17779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600" b="0">
                <a:solidFill>
                  <a:schemeClr val="tx1"/>
                </a:solidFill>
                <a:latin typeface="+mn-lt"/>
              </a:defRPr>
            </a:lvl2pPr>
            <a:lvl3pPr marL="449251" indent="-18255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400" b="0">
                <a:solidFill>
                  <a:schemeClr val="tx1"/>
                </a:solidFill>
                <a:latin typeface="+mn-lt"/>
              </a:defRPr>
            </a:lvl3pPr>
            <a:lvl4pPr marL="715945" indent="-17462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300" b="0">
                <a:solidFill>
                  <a:schemeClr val="tx1"/>
                </a:solidFill>
                <a:latin typeface="+mn-lt"/>
              </a:defRPr>
            </a:lvl4pPr>
            <a:lvl5pPr marL="982638" indent="-17462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200" b="0">
                <a:solidFill>
                  <a:schemeClr val="tx1"/>
                </a:solidFill>
                <a:latin typeface="+mn-lt"/>
              </a:defRPr>
            </a:lvl5pPr>
            <a:lvl6pPr marL="2514537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726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8914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103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r>
              <a:rPr lang="en-GB" kern="0" dirty="0" smtClean="0"/>
              <a:t>Weight change </a:t>
            </a:r>
            <a:r>
              <a:rPr lang="en-GB" kern="0" dirty="0" smtClean="0">
                <a:cs typeface="Arial" panose="020B0604020202020204" pitchFamily="34" charset="0"/>
              </a:rPr>
              <a:t>→ sag changes</a:t>
            </a:r>
            <a:endParaRPr lang="en-US" kern="0" dirty="0"/>
          </a:p>
        </p:txBody>
      </p:sp>
      <p:sp>
        <p:nvSpPr>
          <p:cNvPr id="9" name="Content Placeholder 4"/>
          <p:cNvSpPr txBox="1">
            <a:spLocks/>
          </p:cNvSpPr>
          <p:nvPr/>
        </p:nvSpPr>
        <p:spPr>
          <a:xfrm>
            <a:off x="252000" y="2355750"/>
            <a:ext cx="8641656" cy="504883"/>
          </a:xfrm>
          <a:prstGeom prst="rect">
            <a:avLst/>
          </a:prstGeom>
        </p:spPr>
        <p:txBody>
          <a:bodyPr vert="horz" lIns="72000" tIns="18000" rIns="72000" bIns="18000" rtlCol="0">
            <a:norm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204288"/>
              </a:buClr>
              <a:buFont typeface="Arial" charset="0"/>
              <a:buNone/>
              <a:defRPr sz="1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558" indent="-17779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600" b="0">
                <a:solidFill>
                  <a:schemeClr val="tx1"/>
                </a:solidFill>
                <a:latin typeface="+mn-lt"/>
              </a:defRPr>
            </a:lvl2pPr>
            <a:lvl3pPr marL="449251" indent="-18255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400" b="0">
                <a:solidFill>
                  <a:schemeClr val="tx1"/>
                </a:solidFill>
                <a:latin typeface="+mn-lt"/>
              </a:defRPr>
            </a:lvl3pPr>
            <a:lvl4pPr marL="715945" indent="-17462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300" b="0">
                <a:solidFill>
                  <a:schemeClr val="tx1"/>
                </a:solidFill>
                <a:latin typeface="+mn-lt"/>
              </a:defRPr>
            </a:lvl4pPr>
            <a:lvl5pPr marL="982638" indent="-17462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200" b="0">
                <a:solidFill>
                  <a:schemeClr val="tx1"/>
                </a:solidFill>
                <a:latin typeface="+mn-lt"/>
              </a:defRPr>
            </a:lvl5pPr>
            <a:lvl6pPr marL="2514537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726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8914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103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r>
              <a:rPr lang="en-GB" kern="0" dirty="0" smtClean="0"/>
              <a:t>Sag change </a:t>
            </a:r>
            <a:r>
              <a:rPr lang="en-GB" kern="0" dirty="0" smtClean="0">
                <a:cs typeface="Arial" panose="020B0604020202020204" pitchFamily="34" charset="0"/>
              </a:rPr>
              <a:t>→ force changes</a:t>
            </a:r>
            <a:endParaRPr lang="en-US" kern="0" dirty="0"/>
          </a:p>
        </p:txBody>
      </p:sp>
      <p:sp>
        <p:nvSpPr>
          <p:cNvPr id="10" name="Content Placeholder 4"/>
          <p:cNvSpPr txBox="1">
            <a:spLocks/>
          </p:cNvSpPr>
          <p:nvPr/>
        </p:nvSpPr>
        <p:spPr>
          <a:xfrm>
            <a:off x="252000" y="3002867"/>
            <a:ext cx="8641656" cy="504883"/>
          </a:xfrm>
          <a:prstGeom prst="rect">
            <a:avLst/>
          </a:prstGeom>
        </p:spPr>
        <p:txBody>
          <a:bodyPr vert="horz" lIns="72000" tIns="18000" rIns="72000" bIns="18000" rtlCol="0">
            <a:norm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204288"/>
              </a:buClr>
              <a:buFont typeface="Arial" charset="0"/>
              <a:buNone/>
              <a:defRPr sz="1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558" indent="-17779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600" b="0">
                <a:solidFill>
                  <a:schemeClr val="tx1"/>
                </a:solidFill>
                <a:latin typeface="+mn-lt"/>
              </a:defRPr>
            </a:lvl2pPr>
            <a:lvl3pPr marL="449251" indent="-18255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400" b="0">
                <a:solidFill>
                  <a:schemeClr val="tx1"/>
                </a:solidFill>
                <a:latin typeface="+mn-lt"/>
              </a:defRPr>
            </a:lvl3pPr>
            <a:lvl4pPr marL="715945" indent="-17462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300" b="0">
                <a:solidFill>
                  <a:schemeClr val="tx1"/>
                </a:solidFill>
                <a:latin typeface="+mn-lt"/>
              </a:defRPr>
            </a:lvl4pPr>
            <a:lvl5pPr marL="982638" indent="-17462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200" b="0">
                <a:solidFill>
                  <a:schemeClr val="tx1"/>
                </a:solidFill>
                <a:latin typeface="+mn-lt"/>
              </a:defRPr>
            </a:lvl5pPr>
            <a:lvl6pPr marL="2514537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726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8914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103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r>
              <a:rPr lang="en-GB" kern="0" dirty="0" smtClean="0"/>
              <a:t>Force change </a:t>
            </a:r>
            <a:r>
              <a:rPr lang="en-GB" kern="0" dirty="0" smtClean="0">
                <a:cs typeface="Arial" panose="020B0604020202020204" pitchFamily="34" charset="0"/>
              </a:rPr>
              <a:t>→ length changes</a:t>
            </a:r>
            <a:endParaRPr lang="en-US" kern="0" dirty="0"/>
          </a:p>
        </p:txBody>
      </p:sp>
      <p:sp>
        <p:nvSpPr>
          <p:cNvPr id="11" name="Content Placeholder 4"/>
          <p:cNvSpPr txBox="1">
            <a:spLocks/>
          </p:cNvSpPr>
          <p:nvPr/>
        </p:nvSpPr>
        <p:spPr>
          <a:xfrm>
            <a:off x="252000" y="4298867"/>
            <a:ext cx="8641656" cy="504883"/>
          </a:xfrm>
          <a:prstGeom prst="rect">
            <a:avLst/>
          </a:prstGeom>
        </p:spPr>
        <p:txBody>
          <a:bodyPr vert="horz" lIns="72000" tIns="18000" rIns="72000" bIns="18000" rtlCol="0">
            <a:norm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204288"/>
              </a:buClr>
              <a:buFont typeface="Arial" charset="0"/>
              <a:buNone/>
              <a:defRPr sz="1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558" indent="-17779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600" b="0">
                <a:solidFill>
                  <a:schemeClr val="tx1"/>
                </a:solidFill>
                <a:latin typeface="+mn-lt"/>
              </a:defRPr>
            </a:lvl2pPr>
            <a:lvl3pPr marL="449251" indent="-18255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400" b="0">
                <a:solidFill>
                  <a:schemeClr val="tx1"/>
                </a:solidFill>
                <a:latin typeface="+mn-lt"/>
              </a:defRPr>
            </a:lvl3pPr>
            <a:lvl4pPr marL="715945" indent="-17462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300" b="0">
                <a:solidFill>
                  <a:schemeClr val="tx1"/>
                </a:solidFill>
                <a:latin typeface="+mn-lt"/>
              </a:defRPr>
            </a:lvl4pPr>
            <a:lvl5pPr marL="982638" indent="-17462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200" b="0">
                <a:solidFill>
                  <a:schemeClr val="tx1"/>
                </a:solidFill>
                <a:latin typeface="+mn-lt"/>
              </a:defRPr>
            </a:lvl5pPr>
            <a:lvl6pPr marL="2514537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726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8914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103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r>
              <a:rPr lang="en-GB" kern="0" dirty="0" smtClean="0"/>
              <a:t>Etcetera, new equilibrium established</a:t>
            </a:r>
            <a:endParaRPr lang="en-US" kern="0" dirty="0"/>
          </a:p>
        </p:txBody>
      </p:sp>
      <p:sp>
        <p:nvSpPr>
          <p:cNvPr id="12" name="Content Placeholder 4"/>
          <p:cNvSpPr txBox="1">
            <a:spLocks/>
          </p:cNvSpPr>
          <p:nvPr/>
        </p:nvSpPr>
        <p:spPr>
          <a:xfrm>
            <a:off x="252000" y="3650867"/>
            <a:ext cx="8641656" cy="504883"/>
          </a:xfrm>
          <a:prstGeom prst="rect">
            <a:avLst/>
          </a:prstGeom>
        </p:spPr>
        <p:txBody>
          <a:bodyPr vert="horz" lIns="72000" tIns="18000" rIns="72000" bIns="18000" rtlCol="0">
            <a:norm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204288"/>
              </a:buClr>
              <a:buFont typeface="Arial" charset="0"/>
              <a:buNone/>
              <a:defRPr sz="1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558" indent="-17779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600" b="0">
                <a:solidFill>
                  <a:schemeClr val="tx1"/>
                </a:solidFill>
                <a:latin typeface="+mn-lt"/>
              </a:defRPr>
            </a:lvl2pPr>
            <a:lvl3pPr marL="449251" indent="-18255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400" b="0">
                <a:solidFill>
                  <a:schemeClr val="tx1"/>
                </a:solidFill>
                <a:latin typeface="+mn-lt"/>
              </a:defRPr>
            </a:lvl3pPr>
            <a:lvl4pPr marL="715945" indent="-17462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300" b="0">
                <a:solidFill>
                  <a:schemeClr val="tx1"/>
                </a:solidFill>
                <a:latin typeface="+mn-lt"/>
              </a:defRPr>
            </a:lvl4pPr>
            <a:lvl5pPr marL="982638" indent="-17462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200" b="0">
                <a:solidFill>
                  <a:schemeClr val="tx1"/>
                </a:solidFill>
                <a:latin typeface="+mn-lt"/>
              </a:defRPr>
            </a:lvl5pPr>
            <a:lvl6pPr marL="2514537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726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8914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103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r>
              <a:rPr lang="en-GB" kern="0" dirty="0" smtClean="0"/>
              <a:t>Length change </a:t>
            </a:r>
            <a:r>
              <a:rPr lang="en-GB" kern="0" dirty="0" smtClean="0">
                <a:cs typeface="Arial" panose="020B0604020202020204" pitchFamily="34" charset="0"/>
              </a:rPr>
              <a:t>→ sag changes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252511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/>
      <p:bldP spid="9" grpId="0"/>
      <p:bldP spid="10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kern="0" dirty="0">
                <a:cs typeface="Calibri" pitchFamily="34" charset="0"/>
              </a:rPr>
              <a:t>International Wire &amp; Cable Symposium, Providence (RI), 12 October 2020</a:t>
            </a:r>
            <a:endParaRPr lang="fr-FR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242228F-7E59-4634-99A0-C351006F704F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Analysis: Effect of water</a:t>
            </a:r>
            <a:endParaRPr lang="en-US" dirty="0"/>
          </a:p>
        </p:txBody>
      </p:sp>
      <p:sp>
        <p:nvSpPr>
          <p:cNvPr id="13" name="Content Placeholder 4"/>
          <p:cNvSpPr>
            <a:spLocks noGrp="1"/>
          </p:cNvSpPr>
          <p:nvPr>
            <p:ph idx="1"/>
          </p:nvPr>
        </p:nvSpPr>
        <p:spPr>
          <a:xfrm>
            <a:off x="251521" y="1058867"/>
            <a:ext cx="8641656" cy="504883"/>
          </a:xfrm>
        </p:spPr>
        <p:txBody>
          <a:bodyPr/>
          <a:lstStyle/>
          <a:p>
            <a:r>
              <a:rPr lang="en-GB" dirty="0" smtClean="0"/>
              <a:t>Initial (mounting) situation</a:t>
            </a:r>
            <a:endParaRPr lang="en-US" dirty="0"/>
          </a:p>
        </p:txBody>
      </p:sp>
      <p:sp>
        <p:nvSpPr>
          <p:cNvPr id="14" name="Content Placeholder 4"/>
          <p:cNvSpPr txBox="1">
            <a:spLocks/>
          </p:cNvSpPr>
          <p:nvPr/>
        </p:nvSpPr>
        <p:spPr>
          <a:xfrm>
            <a:off x="252000" y="1706868"/>
            <a:ext cx="3096000" cy="461932"/>
          </a:xfrm>
          <a:prstGeom prst="rect">
            <a:avLst/>
          </a:prstGeom>
        </p:spPr>
        <p:txBody>
          <a:bodyPr vert="horz" lIns="72000" tIns="18000" rIns="72000" bIns="18000" rtlCol="0">
            <a:norm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204288"/>
              </a:buClr>
              <a:buFont typeface="Arial" charset="0"/>
              <a:buNone/>
              <a:defRPr sz="1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558" indent="-17779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600" b="0">
                <a:solidFill>
                  <a:schemeClr val="tx1"/>
                </a:solidFill>
                <a:latin typeface="+mn-lt"/>
              </a:defRPr>
            </a:lvl2pPr>
            <a:lvl3pPr marL="449251" indent="-18255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400" b="0">
                <a:solidFill>
                  <a:schemeClr val="tx1"/>
                </a:solidFill>
                <a:latin typeface="+mn-lt"/>
              </a:defRPr>
            </a:lvl3pPr>
            <a:lvl4pPr marL="715945" indent="-17462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300" b="0">
                <a:solidFill>
                  <a:schemeClr val="tx1"/>
                </a:solidFill>
                <a:latin typeface="+mn-lt"/>
              </a:defRPr>
            </a:lvl4pPr>
            <a:lvl5pPr marL="982638" indent="-17462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200" b="0">
                <a:solidFill>
                  <a:schemeClr val="tx1"/>
                </a:solidFill>
                <a:latin typeface="+mn-lt"/>
              </a:defRPr>
            </a:lvl5pPr>
            <a:lvl6pPr marL="2514537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726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8914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103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r>
              <a:rPr lang="en-GB" kern="0" dirty="0" smtClean="0"/>
              <a:t>After filling with water</a:t>
            </a:r>
            <a:endParaRPr lang="en-US" kern="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0000" y="1080000"/>
            <a:ext cx="4857175" cy="319175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0" y="1080000"/>
            <a:ext cx="4857175" cy="31917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0000" y="1080000"/>
            <a:ext cx="4858516" cy="3191751"/>
          </a:xfrm>
          <a:prstGeom prst="rect">
            <a:avLst/>
          </a:prstGeom>
        </p:spPr>
      </p:pic>
      <p:sp>
        <p:nvSpPr>
          <p:cNvPr id="18" name="Content Placeholder 4"/>
          <p:cNvSpPr txBox="1">
            <a:spLocks/>
          </p:cNvSpPr>
          <p:nvPr/>
        </p:nvSpPr>
        <p:spPr>
          <a:xfrm>
            <a:off x="252000" y="2325818"/>
            <a:ext cx="3096000" cy="461932"/>
          </a:xfrm>
          <a:prstGeom prst="rect">
            <a:avLst/>
          </a:prstGeom>
        </p:spPr>
        <p:txBody>
          <a:bodyPr vert="horz" lIns="72000" tIns="18000" rIns="72000" bIns="18000" rtlCol="0">
            <a:norm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204288"/>
              </a:buClr>
              <a:buFont typeface="Arial" charset="0"/>
              <a:buNone/>
              <a:defRPr sz="1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558" indent="-17779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600" b="0">
                <a:solidFill>
                  <a:schemeClr val="tx1"/>
                </a:solidFill>
                <a:latin typeface="+mn-lt"/>
              </a:defRPr>
            </a:lvl2pPr>
            <a:lvl3pPr marL="449251" indent="-18255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400" b="0">
                <a:solidFill>
                  <a:schemeClr val="tx1"/>
                </a:solidFill>
                <a:latin typeface="+mn-lt"/>
              </a:defRPr>
            </a:lvl3pPr>
            <a:lvl4pPr marL="715945" indent="-17462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300" b="0">
                <a:solidFill>
                  <a:schemeClr val="tx1"/>
                </a:solidFill>
                <a:latin typeface="+mn-lt"/>
              </a:defRPr>
            </a:lvl4pPr>
            <a:lvl5pPr marL="982638" indent="-17462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200" b="0">
                <a:solidFill>
                  <a:schemeClr val="tx1"/>
                </a:solidFill>
                <a:latin typeface="+mn-lt"/>
              </a:defRPr>
            </a:lvl5pPr>
            <a:lvl6pPr marL="2514537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726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8914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103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r>
              <a:rPr lang="en-GB" kern="0" dirty="0" smtClean="0"/>
              <a:t>After cooling with water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3732876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  <p:bldP spid="14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kern="0" dirty="0">
                <a:cs typeface="Calibri" pitchFamily="34" charset="0"/>
              </a:rPr>
              <a:t>International Wire &amp; Cable Symposium, Providence (RI), 12 October 2020</a:t>
            </a:r>
            <a:endParaRPr lang="fr-FR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242228F-7E59-4634-99A0-C351006F704F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51521" y="1058867"/>
            <a:ext cx="8641656" cy="1091645"/>
          </a:xfrm>
        </p:spPr>
        <p:txBody>
          <a:bodyPr/>
          <a:lstStyle/>
          <a:p>
            <a:r>
              <a:rPr lang="en-GB" dirty="0" smtClean="0"/>
              <a:t>Installation cable in duct with help of fluid drag</a:t>
            </a:r>
          </a:p>
          <a:p>
            <a:pPr lvl="1"/>
            <a:r>
              <a:rPr lang="en-GB" dirty="0" smtClean="0"/>
              <a:t>Fluid is gas (air) 	    </a:t>
            </a:r>
            <a:r>
              <a:rPr lang="en-GB" dirty="0" smtClean="0">
                <a:cs typeface="Arial" panose="020B0604020202020204" pitchFamily="34" charset="0"/>
              </a:rPr>
              <a:t>→  blowing</a:t>
            </a:r>
          </a:p>
          <a:p>
            <a:pPr lvl="1"/>
            <a:r>
              <a:rPr lang="en-GB" dirty="0" smtClean="0">
                <a:cs typeface="Arial" panose="020B0604020202020204" pitchFamily="34" charset="0"/>
              </a:rPr>
              <a:t>Fluid is liquid (water)  →  floating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59987" y="315111"/>
            <a:ext cx="4744013" cy="456414"/>
          </a:xfrm>
        </p:spPr>
        <p:txBody>
          <a:bodyPr/>
          <a:lstStyle/>
          <a:p>
            <a:r>
              <a:rPr lang="en-GB" dirty="0" smtClean="0"/>
              <a:t>Analysis: Effect on blowing and floating distances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4001" y="2134803"/>
            <a:ext cx="3159443" cy="509607"/>
          </a:xfrm>
          <a:prstGeom prst="rect">
            <a:avLst/>
          </a:prstGeom>
        </p:spPr>
      </p:pic>
      <p:sp>
        <p:nvSpPr>
          <p:cNvPr id="14" name="Content Placeholder 4"/>
          <p:cNvSpPr txBox="1">
            <a:spLocks/>
          </p:cNvSpPr>
          <p:nvPr/>
        </p:nvSpPr>
        <p:spPr>
          <a:xfrm>
            <a:off x="323521" y="4154700"/>
            <a:ext cx="8496479" cy="649050"/>
          </a:xfrm>
          <a:prstGeom prst="rect">
            <a:avLst/>
          </a:prstGeom>
        </p:spPr>
        <p:txBody>
          <a:bodyPr vert="horz" lIns="72000" tIns="18000" rIns="72000" bIns="18000" rtlCol="0">
            <a:norm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204288"/>
              </a:buClr>
              <a:buFont typeface="Arial" charset="0"/>
              <a:buNone/>
              <a:defRPr sz="1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558" indent="-17779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600" b="0">
                <a:solidFill>
                  <a:schemeClr val="tx1"/>
                </a:solidFill>
                <a:latin typeface="+mn-lt"/>
              </a:defRPr>
            </a:lvl2pPr>
            <a:lvl3pPr marL="449251" indent="-18255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400" b="0">
                <a:solidFill>
                  <a:schemeClr val="tx1"/>
                </a:solidFill>
                <a:latin typeface="+mn-lt"/>
              </a:defRPr>
            </a:lvl3pPr>
            <a:lvl4pPr marL="715945" indent="-17462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300" b="0">
                <a:solidFill>
                  <a:schemeClr val="tx1"/>
                </a:solidFill>
                <a:latin typeface="+mn-lt"/>
              </a:defRPr>
            </a:lvl4pPr>
            <a:lvl5pPr marL="982638" indent="-17462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200" b="0">
                <a:solidFill>
                  <a:schemeClr val="tx1"/>
                </a:solidFill>
                <a:latin typeface="+mn-lt"/>
              </a:defRPr>
            </a:lvl5pPr>
            <a:lvl6pPr marL="2514537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726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8914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103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lvl="1"/>
            <a:r>
              <a:rPr lang="en-GB" kern="0" dirty="0" smtClean="0">
                <a:cs typeface="Arial" panose="020B0604020202020204" pitchFamily="34" charset="0"/>
              </a:rPr>
              <a:t>Little sag and large free space cable in duct </a:t>
            </a:r>
            <a:r>
              <a:rPr lang="en-GB" dirty="0">
                <a:cs typeface="Arial" panose="020B0604020202020204" pitchFamily="34" charset="0"/>
              </a:rPr>
              <a:t>→</a:t>
            </a:r>
            <a:r>
              <a:rPr lang="en-GB" kern="0" dirty="0" smtClean="0">
                <a:cs typeface="Arial" panose="020B0604020202020204" pitchFamily="34" charset="0"/>
              </a:rPr>
              <a:t> </a:t>
            </a:r>
            <a:r>
              <a:rPr lang="en-GB" i="1" kern="0" dirty="0" err="1">
                <a:cs typeface="Arial" panose="020B0604020202020204" pitchFamily="34" charset="0"/>
              </a:rPr>
              <a:t>A</a:t>
            </a:r>
            <a:r>
              <a:rPr lang="en-GB" i="1" kern="0" baseline="-25000" dirty="0" err="1" smtClean="0">
                <a:cs typeface="Arial" panose="020B0604020202020204" pitchFamily="34" charset="0"/>
              </a:rPr>
              <a:t>eff</a:t>
            </a:r>
            <a:r>
              <a:rPr lang="en-GB" kern="0" dirty="0" smtClean="0">
                <a:cs typeface="Arial" panose="020B0604020202020204" pitchFamily="34" charset="0"/>
              </a:rPr>
              <a:t> can be zero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60000" y="4083750"/>
            <a:ext cx="3159545" cy="6560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000" y="2131200"/>
            <a:ext cx="2448124" cy="554411"/>
          </a:xfrm>
          <a:prstGeom prst="rect">
            <a:avLst/>
          </a:prstGeom>
        </p:spPr>
      </p:pic>
      <p:sp>
        <p:nvSpPr>
          <p:cNvPr id="17" name="Content Placeholder 4"/>
          <p:cNvSpPr txBox="1">
            <a:spLocks/>
          </p:cNvSpPr>
          <p:nvPr/>
        </p:nvSpPr>
        <p:spPr>
          <a:xfrm>
            <a:off x="324000" y="2880000"/>
            <a:ext cx="3384000" cy="1290150"/>
          </a:xfrm>
          <a:prstGeom prst="rect">
            <a:avLst/>
          </a:prstGeom>
        </p:spPr>
        <p:txBody>
          <a:bodyPr vert="horz" lIns="72000" tIns="18000" rIns="72000" bIns="18000" rtlCol="0">
            <a:normAutofit lnSpcReduction="10000"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204288"/>
              </a:buClr>
              <a:buFont typeface="Arial" charset="0"/>
              <a:buNone/>
              <a:defRPr sz="1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558" indent="-17779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600" b="0">
                <a:solidFill>
                  <a:schemeClr val="tx1"/>
                </a:solidFill>
                <a:latin typeface="+mn-lt"/>
              </a:defRPr>
            </a:lvl2pPr>
            <a:lvl3pPr marL="449251" indent="-18255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400" b="0">
                <a:solidFill>
                  <a:schemeClr val="tx1"/>
                </a:solidFill>
                <a:latin typeface="+mn-lt"/>
              </a:defRPr>
            </a:lvl3pPr>
            <a:lvl4pPr marL="715945" indent="-17462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300" b="0">
                <a:solidFill>
                  <a:schemeClr val="tx1"/>
                </a:solidFill>
                <a:latin typeface="+mn-lt"/>
              </a:defRPr>
            </a:lvl4pPr>
            <a:lvl5pPr marL="982638" indent="-17462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200" b="0">
                <a:solidFill>
                  <a:schemeClr val="tx1"/>
                </a:solidFill>
                <a:latin typeface="+mn-lt"/>
              </a:defRPr>
            </a:lvl5pPr>
            <a:lvl6pPr marL="2514537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726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8914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103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r>
              <a:rPr lang="en-GB" kern="0" dirty="0" smtClean="0"/>
              <a:t>Undulation terms depending on span and sag:</a:t>
            </a:r>
          </a:p>
          <a:p>
            <a:pPr lvl="1"/>
            <a:r>
              <a:rPr lang="en-GB" kern="0" dirty="0" smtClean="0"/>
              <a:t>Period </a:t>
            </a:r>
            <a:r>
              <a:rPr lang="en-GB" i="1" kern="0" dirty="0" smtClean="0"/>
              <a:t>P = s</a:t>
            </a:r>
            <a:r>
              <a:rPr lang="en-GB" kern="0" dirty="0" smtClean="0"/>
              <a:t>pan </a:t>
            </a:r>
            <a:r>
              <a:rPr lang="en-GB" i="1" kern="0" dirty="0" smtClean="0"/>
              <a:t>d</a:t>
            </a:r>
            <a:r>
              <a:rPr lang="en-GB" kern="0" dirty="0" smtClean="0"/>
              <a:t> </a:t>
            </a:r>
            <a:endParaRPr lang="en-GB" kern="0" dirty="0" smtClean="0">
              <a:cs typeface="Arial" panose="020B0604020202020204" pitchFamily="34" charset="0"/>
            </a:endParaRPr>
          </a:p>
          <a:p>
            <a:pPr lvl="1"/>
            <a:r>
              <a:rPr lang="en-GB" kern="0" dirty="0" smtClean="0">
                <a:cs typeface="Arial" panose="020B0604020202020204" pitchFamily="34" charset="0"/>
              </a:rPr>
              <a:t>Effective amplitude </a:t>
            </a:r>
            <a:r>
              <a:rPr lang="en-GB" i="1" kern="0" dirty="0" err="1" smtClean="0">
                <a:cs typeface="Arial" panose="020B0604020202020204" pitchFamily="34" charset="0"/>
              </a:rPr>
              <a:t>A</a:t>
            </a:r>
            <a:r>
              <a:rPr lang="en-GB" i="1" kern="0" baseline="-25000" dirty="0" err="1" smtClean="0">
                <a:cs typeface="Arial" panose="020B0604020202020204" pitchFamily="34" charset="0"/>
              </a:rPr>
              <a:t>eff</a:t>
            </a:r>
            <a:r>
              <a:rPr lang="en-GB" kern="0" dirty="0" smtClean="0">
                <a:cs typeface="Arial" panose="020B0604020202020204" pitchFamily="34" charset="0"/>
              </a:rPr>
              <a:t> depends on sag </a:t>
            </a:r>
            <a:r>
              <a:rPr lang="en-GB" i="1" kern="0" dirty="0" smtClean="0">
                <a:cs typeface="Arial" panose="020B0604020202020204" pitchFamily="34" charset="0"/>
              </a:rPr>
              <a:t>S</a:t>
            </a:r>
            <a:r>
              <a:rPr lang="en-GB" kern="0" dirty="0" smtClean="0">
                <a:cs typeface="Arial" panose="020B0604020202020204" pitchFamily="34" charset="0"/>
              </a:rPr>
              <a:t> and diameters cable and duct</a:t>
            </a:r>
            <a:endParaRPr lang="en-US" kern="0" dirty="0"/>
          </a:p>
        </p:txBody>
      </p:sp>
      <p:grpSp>
        <p:nvGrpSpPr>
          <p:cNvPr id="32" name="Group 31"/>
          <p:cNvGrpSpPr/>
          <p:nvPr/>
        </p:nvGrpSpPr>
        <p:grpSpPr>
          <a:xfrm>
            <a:off x="3985971" y="2550742"/>
            <a:ext cx="3178029" cy="1423904"/>
            <a:chOff x="3985971" y="2550742"/>
            <a:chExt cx="3178029" cy="142390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85971" y="3348000"/>
              <a:ext cx="946029" cy="521798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10755" y="3348000"/>
              <a:ext cx="1253245" cy="626646"/>
            </a:xfrm>
            <a:prstGeom prst="rect">
              <a:avLst/>
            </a:prstGeom>
          </p:spPr>
        </p:pic>
        <p:cxnSp>
          <p:nvCxnSpPr>
            <p:cNvPr id="9" name="Straight Connector 8"/>
            <p:cNvCxnSpPr/>
            <p:nvPr/>
          </p:nvCxnSpPr>
          <p:spPr>
            <a:xfrm flipH="1">
              <a:off x="4644000" y="2550742"/>
              <a:ext cx="360000" cy="32925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5519723" y="2550742"/>
              <a:ext cx="492277" cy="32925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140003" y="3173086"/>
              <a:ext cx="287997" cy="2710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6012000" y="3173086"/>
              <a:ext cx="33660" cy="30082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Content Placeholder 4"/>
          <p:cNvSpPr txBox="1">
            <a:spLocks/>
          </p:cNvSpPr>
          <p:nvPr/>
        </p:nvSpPr>
        <p:spPr>
          <a:xfrm>
            <a:off x="3888000" y="2854800"/>
            <a:ext cx="4241954" cy="358762"/>
          </a:xfrm>
          <a:prstGeom prst="rect">
            <a:avLst/>
          </a:prstGeom>
        </p:spPr>
        <p:txBody>
          <a:bodyPr vert="horz" lIns="72000" tIns="18000" rIns="72000" bIns="18000" rtlCol="0">
            <a:norm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204288"/>
              </a:buClr>
              <a:buFont typeface="Arial" charset="0"/>
              <a:buNone/>
              <a:defRPr sz="1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558" indent="-17779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600" b="0">
                <a:solidFill>
                  <a:schemeClr val="tx1"/>
                </a:solidFill>
                <a:latin typeface="+mn-lt"/>
              </a:defRPr>
            </a:lvl2pPr>
            <a:lvl3pPr marL="449251" indent="-18255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400" b="0">
                <a:solidFill>
                  <a:schemeClr val="tx1"/>
                </a:solidFill>
                <a:latin typeface="+mn-lt"/>
              </a:defRPr>
            </a:lvl3pPr>
            <a:lvl4pPr marL="715945" indent="-17462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300" b="0">
                <a:solidFill>
                  <a:schemeClr val="tx1"/>
                </a:solidFill>
                <a:latin typeface="+mn-lt"/>
              </a:defRPr>
            </a:lvl4pPr>
            <a:lvl5pPr marL="982638" indent="-17462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200" b="0">
                <a:solidFill>
                  <a:schemeClr val="tx1"/>
                </a:solidFill>
                <a:latin typeface="+mn-lt"/>
              </a:defRPr>
            </a:lvl5pPr>
            <a:lvl6pPr marL="2514537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726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8914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103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r>
              <a:rPr lang="en-GB" kern="0" dirty="0" smtClean="0"/>
              <a:t>direction change        stiffness friction</a:t>
            </a:r>
          </a:p>
        </p:txBody>
      </p:sp>
    </p:spTree>
    <p:extLst>
      <p:ext uri="{BB962C8B-B14F-4D97-AF65-F5344CB8AC3E}">
        <p14:creationId xmlns:p14="http://schemas.microsoft.com/office/powerpoint/2010/main" val="3966356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kern="0" dirty="0">
                <a:cs typeface="Calibri" pitchFamily="34" charset="0"/>
              </a:rPr>
              <a:t>International Wire &amp; Cable Symposium, Providence (RI), 12 October 2020</a:t>
            </a:r>
            <a:endParaRPr lang="fr-FR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242228F-7E59-4634-99A0-C351006F704F}" type="slidenum">
              <a:rPr lang="fr-FR" smtClean="0"/>
              <a:pPr/>
              <a:t>13</a:t>
            </a:fld>
            <a:endParaRPr lang="fr-FR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51521" y="1058867"/>
            <a:ext cx="8641656" cy="2376883"/>
          </a:xfrm>
        </p:spPr>
        <p:txBody>
          <a:bodyPr/>
          <a:lstStyle/>
          <a:p>
            <a:r>
              <a:rPr lang="en-GB" dirty="0" smtClean="0"/>
              <a:t>Cable </a:t>
            </a:r>
          </a:p>
          <a:p>
            <a:pPr lvl="1"/>
            <a:r>
              <a:rPr lang="en-GB" dirty="0" smtClean="0"/>
              <a:t>Diameter </a:t>
            </a:r>
            <a:r>
              <a:rPr lang="en-GB" i="1" dirty="0" smtClean="0"/>
              <a:t>D</a:t>
            </a:r>
            <a:r>
              <a:rPr lang="en-GB" i="1" baseline="-25000" dirty="0" smtClean="0"/>
              <a:t>c</a:t>
            </a:r>
            <a:r>
              <a:rPr lang="en-GB" dirty="0" smtClean="0"/>
              <a:t> = 20 mm</a:t>
            </a:r>
          </a:p>
          <a:p>
            <a:pPr lvl="1"/>
            <a:r>
              <a:rPr lang="en-GB" dirty="0" smtClean="0"/>
              <a:t>Weight </a:t>
            </a:r>
            <a:r>
              <a:rPr lang="en-GB" i="1" dirty="0" smtClean="0"/>
              <a:t>W</a:t>
            </a:r>
            <a:r>
              <a:rPr lang="en-GB" dirty="0" smtClean="0"/>
              <a:t> = 3.2 N/m</a:t>
            </a:r>
          </a:p>
          <a:p>
            <a:pPr lvl="1"/>
            <a:r>
              <a:rPr lang="en-GB" dirty="0" smtClean="0"/>
              <a:t>Stiffness </a:t>
            </a:r>
            <a:r>
              <a:rPr lang="en-GB" i="1" dirty="0" smtClean="0"/>
              <a:t>B</a:t>
            </a:r>
            <a:r>
              <a:rPr lang="en-GB" dirty="0" smtClean="0"/>
              <a:t> = 10 Nm</a:t>
            </a:r>
            <a:r>
              <a:rPr lang="en-GB" baseline="30000" dirty="0" smtClean="0"/>
              <a:t>2</a:t>
            </a:r>
            <a:endParaRPr lang="en-GB" dirty="0" smtClean="0"/>
          </a:p>
          <a:p>
            <a:r>
              <a:rPr lang="en-GB" dirty="0" smtClean="0"/>
              <a:t>Duct </a:t>
            </a:r>
          </a:p>
          <a:p>
            <a:pPr lvl="1"/>
            <a:r>
              <a:rPr lang="en-GB" dirty="0" smtClean="0"/>
              <a:t>HDPE 32/26 mm from earlier example</a:t>
            </a:r>
          </a:p>
          <a:p>
            <a:pPr lvl="1"/>
            <a:r>
              <a:rPr lang="en-GB" dirty="0" smtClean="0"/>
              <a:t>Coefficient of friction </a:t>
            </a:r>
            <a:r>
              <a:rPr lang="en-GB" i="1" dirty="0" smtClean="0"/>
              <a:t>f</a:t>
            </a:r>
            <a:r>
              <a:rPr lang="en-GB" dirty="0" smtClean="0"/>
              <a:t> = 0.08</a:t>
            </a:r>
          </a:p>
          <a:p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59987" y="315111"/>
            <a:ext cx="5968013" cy="456414"/>
          </a:xfrm>
        </p:spPr>
        <p:txBody>
          <a:bodyPr/>
          <a:lstStyle/>
          <a:p>
            <a:r>
              <a:rPr lang="en-GB" dirty="0" smtClean="0"/>
              <a:t>Analysis: Example with blowing (12 bar, 500 N pushing force)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0000" y="1080000"/>
            <a:ext cx="4562151" cy="31434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0000" y="1080000"/>
            <a:ext cx="4560809" cy="3142132"/>
          </a:xfrm>
          <a:prstGeom prst="rect">
            <a:avLst/>
          </a:prstGeom>
        </p:spPr>
      </p:pic>
      <p:sp>
        <p:nvSpPr>
          <p:cNvPr id="10" name="Content Placeholder 4"/>
          <p:cNvSpPr txBox="1">
            <a:spLocks/>
          </p:cNvSpPr>
          <p:nvPr/>
        </p:nvSpPr>
        <p:spPr>
          <a:xfrm>
            <a:off x="252000" y="3219750"/>
            <a:ext cx="8641656" cy="1008000"/>
          </a:xfrm>
          <a:prstGeom prst="rect">
            <a:avLst/>
          </a:prstGeom>
        </p:spPr>
        <p:txBody>
          <a:bodyPr vert="horz" lIns="72000" tIns="18000" rIns="72000" bIns="18000" rtlCol="0">
            <a:norm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204288"/>
              </a:buClr>
              <a:buFont typeface="Arial" charset="0"/>
              <a:buNone/>
              <a:defRPr sz="1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558" indent="-17779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600" b="0">
                <a:solidFill>
                  <a:schemeClr val="tx1"/>
                </a:solidFill>
                <a:latin typeface="+mn-lt"/>
              </a:defRPr>
            </a:lvl2pPr>
            <a:lvl3pPr marL="449251" indent="-18255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400" b="0">
                <a:solidFill>
                  <a:schemeClr val="tx1"/>
                </a:solidFill>
                <a:latin typeface="+mn-lt"/>
              </a:defRPr>
            </a:lvl3pPr>
            <a:lvl4pPr marL="715945" indent="-17462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300" b="0">
                <a:solidFill>
                  <a:schemeClr val="tx1"/>
                </a:solidFill>
                <a:latin typeface="+mn-lt"/>
              </a:defRPr>
            </a:lvl4pPr>
            <a:lvl5pPr marL="982638" indent="-17462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200" b="0">
                <a:solidFill>
                  <a:schemeClr val="tx1"/>
                </a:solidFill>
                <a:latin typeface="+mn-lt"/>
              </a:defRPr>
            </a:lvl5pPr>
            <a:lvl6pPr marL="2514537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726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8914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103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r>
              <a:rPr lang="en-GB" kern="0" dirty="0" smtClean="0"/>
              <a:t>Duct at initial conditions</a:t>
            </a:r>
          </a:p>
          <a:p>
            <a:pPr lvl="1"/>
            <a:r>
              <a:rPr lang="en-GB" kern="0" dirty="0" smtClean="0"/>
              <a:t>Blowing length decreases after 2 m span</a:t>
            </a:r>
          </a:p>
          <a:p>
            <a:pPr lvl="1"/>
            <a:r>
              <a:rPr lang="en-GB" kern="0" dirty="0" smtClean="0"/>
              <a:t>300 N tensile load </a:t>
            </a:r>
            <a:r>
              <a:rPr lang="en-GB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GB" kern="0" dirty="0" smtClean="0"/>
              <a:t> only small decrease</a:t>
            </a:r>
          </a:p>
          <a:p>
            <a:endParaRPr lang="en-US" kern="0" dirty="0"/>
          </a:p>
        </p:txBody>
      </p:sp>
      <p:sp>
        <p:nvSpPr>
          <p:cNvPr id="11" name="Content Placeholder 4"/>
          <p:cNvSpPr txBox="1">
            <a:spLocks/>
          </p:cNvSpPr>
          <p:nvPr/>
        </p:nvSpPr>
        <p:spPr>
          <a:xfrm>
            <a:off x="252000" y="4155750"/>
            <a:ext cx="8641656" cy="792000"/>
          </a:xfrm>
          <a:prstGeom prst="rect">
            <a:avLst/>
          </a:prstGeom>
        </p:spPr>
        <p:txBody>
          <a:bodyPr vert="horz" lIns="72000" tIns="18000" rIns="72000" bIns="18000" rtlCol="0">
            <a:norm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204288"/>
              </a:buClr>
              <a:buFont typeface="Arial" charset="0"/>
              <a:buNone/>
              <a:defRPr sz="1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558" indent="-17779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600" b="0">
                <a:solidFill>
                  <a:schemeClr val="tx1"/>
                </a:solidFill>
                <a:latin typeface="+mn-lt"/>
              </a:defRPr>
            </a:lvl2pPr>
            <a:lvl3pPr marL="449251" indent="-18255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400" b="0">
                <a:solidFill>
                  <a:schemeClr val="tx1"/>
                </a:solidFill>
                <a:latin typeface="+mn-lt"/>
              </a:defRPr>
            </a:lvl3pPr>
            <a:lvl4pPr marL="715945" indent="-17462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300" b="0">
                <a:solidFill>
                  <a:schemeClr val="tx1"/>
                </a:solidFill>
                <a:latin typeface="+mn-lt"/>
              </a:defRPr>
            </a:lvl4pPr>
            <a:lvl5pPr marL="982638" indent="-17462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200" b="0">
                <a:solidFill>
                  <a:schemeClr val="tx1"/>
                </a:solidFill>
                <a:latin typeface="+mn-lt"/>
              </a:defRPr>
            </a:lvl5pPr>
            <a:lvl6pPr marL="2514537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726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8914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103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r>
              <a:rPr lang="en-GB" kern="0" dirty="0" smtClean="0"/>
              <a:t>Duct after 20 °C temperature increase</a:t>
            </a:r>
          </a:p>
          <a:p>
            <a:pPr lvl="1"/>
            <a:r>
              <a:rPr lang="en-GB" kern="0" dirty="0" smtClean="0"/>
              <a:t>Sharp blowing length decrease after </a:t>
            </a:r>
            <a:r>
              <a:rPr lang="en-GB" kern="0" dirty="0" smtClean="0">
                <a:cs typeface="Arial" panose="020B0604020202020204" pitchFamily="34" charset="0"/>
              </a:rPr>
              <a:t>1.32 m (buckling length at 20 °C temperature increase) </a:t>
            </a:r>
            <a:r>
              <a:rPr lang="en-GB" kern="0" dirty="0" smtClean="0"/>
              <a:t> </a:t>
            </a:r>
          </a:p>
          <a:p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1217472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kern="0" dirty="0">
                <a:cs typeface="Calibri" pitchFamily="34" charset="0"/>
              </a:rPr>
              <a:t>International Wire &amp; Cable Symposium, Providence (RI), 12 October 2020</a:t>
            </a:r>
            <a:endParaRPr lang="fr-FR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242228F-7E59-4634-99A0-C351006F704F}" type="slidenum">
              <a:rPr lang="fr-FR" smtClean="0"/>
              <a:pPr/>
              <a:t>14</a:t>
            </a:fld>
            <a:endParaRPr lang="fr-FR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Sag of 20 mm example cable </a:t>
            </a:r>
            <a:r>
              <a:rPr lang="en-GB" dirty="0" smtClean="0">
                <a:cs typeface="Arial" panose="020B0604020202020204" pitchFamily="34" charset="0"/>
              </a:rPr>
              <a:t>~ 3 times larger than sag 32/26 mm example duct (force zero)</a:t>
            </a:r>
          </a:p>
          <a:p>
            <a:pPr lvl="1"/>
            <a:r>
              <a:rPr lang="en-GB" dirty="0" smtClean="0">
                <a:cs typeface="Arial" panose="020B0604020202020204" pitchFamily="34" charset="0"/>
              </a:rPr>
              <a:t>Cable will run over bottom duct with less sag than when not supported </a:t>
            </a:r>
          </a:p>
          <a:p>
            <a:pPr lvl="1"/>
            <a:r>
              <a:rPr lang="en-GB" dirty="0" smtClean="0">
                <a:cs typeface="Arial" panose="020B0604020202020204" pitchFamily="34" charset="0"/>
              </a:rPr>
              <a:t>There will be no friction due to cable stiffness (as in earlier calculations)</a:t>
            </a:r>
          </a:p>
          <a:p>
            <a:pPr lvl="1"/>
            <a:r>
              <a:rPr lang="en-GB" dirty="0" smtClean="0">
                <a:cs typeface="Arial" panose="020B0604020202020204" pitchFamily="34" charset="0"/>
              </a:rPr>
              <a:t>But, there is also friction due to dissipation cable continuously changing its curvature</a:t>
            </a:r>
          </a:p>
          <a:p>
            <a:pPr lvl="2"/>
            <a:r>
              <a:rPr lang="en-GB" dirty="0" smtClean="0">
                <a:cs typeface="Arial" panose="020B0604020202020204" pitchFamily="34" charset="0"/>
              </a:rPr>
              <a:t>This is less than for full dissipation friction (as in cables pulled over rollers)</a:t>
            </a:r>
          </a:p>
          <a:p>
            <a:pPr lvl="1"/>
            <a:r>
              <a:rPr lang="en-GB" dirty="0" smtClean="0">
                <a:cs typeface="Arial" panose="020B0604020202020204" pitchFamily="34" charset="0"/>
              </a:rPr>
              <a:t>However, the axial force in the cable is not zero and not related to the axial force in the duct</a:t>
            </a:r>
          </a:p>
          <a:p>
            <a:pPr lvl="2"/>
            <a:r>
              <a:rPr lang="en-GB" dirty="0" smtClean="0">
                <a:cs typeface="Arial" panose="020B0604020202020204" pitchFamily="34" charset="0"/>
              </a:rPr>
              <a:t>Compressive close to blowing machine, tensile towards the end of the duct</a:t>
            </a:r>
          </a:p>
          <a:p>
            <a:pPr lvl="1"/>
            <a:r>
              <a:rPr lang="en-GB" dirty="0" smtClean="0">
                <a:cs typeface="Arial" panose="020B0604020202020204" pitchFamily="34" charset="0"/>
              </a:rPr>
              <a:t>When floating the effective cable weight is less due to buoyancy</a:t>
            </a:r>
          </a:p>
          <a:p>
            <a:pPr lvl="2"/>
            <a:r>
              <a:rPr lang="en-GB" dirty="0" smtClean="0">
                <a:cs typeface="Arial" panose="020B0604020202020204" pitchFamily="34" charset="0"/>
              </a:rPr>
              <a:t>Less sag of the sec cable (also more sag of the now heavier filled duct) so earlier calculations are more accurate</a:t>
            </a:r>
          </a:p>
          <a:p>
            <a:r>
              <a:rPr lang="en-GB" dirty="0" smtClean="0">
                <a:cs typeface="Arial" panose="020B0604020202020204" pitchFamily="34" charset="0"/>
              </a:rPr>
              <a:t>So, installation length depends on more parameters than treated in this paper, even though earlier calculations give a good idea (at least for floating)</a:t>
            </a:r>
          </a:p>
          <a:p>
            <a:r>
              <a:rPr lang="en-GB" dirty="0" smtClean="0">
                <a:cs typeface="Arial" panose="020B0604020202020204" pitchFamily="34" charset="0"/>
              </a:rPr>
              <a:t>Blowing and floating tests are recommended to confirm the presented theory in more detail than the few (successful) installations with blowing and floating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Analysis: Sag of cable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1520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bldLvl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kern="0" dirty="0">
                <a:cs typeface="Calibri" pitchFamily="34" charset="0"/>
              </a:rPr>
              <a:t>International Wire &amp; Cable Symposium, Providence (RI), 12 October 2020</a:t>
            </a:r>
            <a:endParaRPr lang="fr-FR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242228F-7E59-4634-99A0-C351006F704F}" type="slidenum">
              <a:rPr lang="fr-FR" smtClean="0"/>
              <a:pPr/>
              <a:t>15</a:t>
            </a:fld>
            <a:endParaRPr lang="fr-FR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51521" y="1058867"/>
            <a:ext cx="4032479" cy="2232883"/>
          </a:xfrm>
        </p:spPr>
        <p:txBody>
          <a:bodyPr>
            <a:normAutofit/>
          </a:bodyPr>
          <a:lstStyle/>
          <a:p>
            <a:pPr lvl="1"/>
            <a:r>
              <a:rPr lang="en-GB" dirty="0" smtClean="0"/>
              <a:t>Floating </a:t>
            </a:r>
            <a:r>
              <a:rPr lang="en-GB" dirty="0" smtClean="0">
                <a:cs typeface="Arial" panose="020B0604020202020204" pitchFamily="34" charset="0"/>
              </a:rPr>
              <a:t>→ buoyancy → less weight</a:t>
            </a:r>
          </a:p>
          <a:p>
            <a:pPr lvl="1"/>
            <a:r>
              <a:rPr lang="en-GB" dirty="0" smtClean="0">
                <a:cs typeface="Arial" panose="020B0604020202020204" pitchFamily="34" charset="0"/>
              </a:rPr>
              <a:t>Extremely long installation lengths possible</a:t>
            </a:r>
          </a:p>
          <a:p>
            <a:pPr lvl="1"/>
            <a:r>
              <a:rPr lang="en-GB" dirty="0" smtClean="0">
                <a:cs typeface="Arial" panose="020B0604020202020204" pitchFamily="34" charset="0"/>
              </a:rPr>
              <a:t>Calculated for </a:t>
            </a:r>
            <a:r>
              <a:rPr lang="en-GB" i="1" dirty="0" smtClean="0">
                <a:cs typeface="Arial" panose="020B0604020202020204" pitchFamily="34" charset="0"/>
              </a:rPr>
              <a:t>F</a:t>
            </a:r>
            <a:r>
              <a:rPr lang="en-GB" i="1" baseline="-25000" dirty="0" smtClean="0">
                <a:cs typeface="Arial" panose="020B0604020202020204" pitchFamily="34" charset="0"/>
              </a:rPr>
              <a:t>c</a:t>
            </a:r>
            <a:r>
              <a:rPr lang="en-GB" i="1" dirty="0" smtClean="0">
                <a:cs typeface="Arial" panose="020B0604020202020204" pitchFamily="34" charset="0"/>
              </a:rPr>
              <a:t> </a:t>
            </a:r>
            <a:r>
              <a:rPr lang="en-GB" dirty="0" smtClean="0">
                <a:cs typeface="Arial" panose="020B0604020202020204" pitchFamily="34" charset="0"/>
              </a:rPr>
              <a:t>= 0 and zero cable speed</a:t>
            </a:r>
          </a:p>
          <a:p>
            <a:pPr lvl="1"/>
            <a:r>
              <a:rPr lang="en-GB" dirty="0" smtClean="0">
                <a:cs typeface="Arial" panose="020B0604020202020204" pitchFamily="34" charset="0"/>
              </a:rPr>
              <a:t>Higher cable speed </a:t>
            </a:r>
            <a:r>
              <a:rPr lang="en-GB" dirty="0">
                <a:cs typeface="Arial" panose="020B0604020202020204" pitchFamily="34" charset="0"/>
              </a:rPr>
              <a:t>→ </a:t>
            </a:r>
            <a:r>
              <a:rPr lang="en-GB" dirty="0" smtClean="0">
                <a:cs typeface="Arial" panose="020B0604020202020204" pitchFamily="34" charset="0"/>
              </a:rPr>
              <a:t>higher pressure </a:t>
            </a:r>
          </a:p>
          <a:p>
            <a:pPr lvl="1"/>
            <a:r>
              <a:rPr lang="en-GB" dirty="0" smtClean="0">
                <a:cs typeface="Arial" panose="020B0604020202020204" pitchFamily="34" charset="0"/>
              </a:rPr>
              <a:t>Needs higher pushing force because of “back pressure force” (377 N for 12 bar)</a:t>
            </a:r>
          </a:p>
          <a:p>
            <a:pPr lvl="2"/>
            <a:r>
              <a:rPr lang="en-GB" dirty="0">
                <a:cs typeface="Arial" panose="020B0604020202020204" pitchFamily="34" charset="0"/>
              </a:rPr>
              <a:t>W</a:t>
            </a:r>
            <a:r>
              <a:rPr lang="en-GB" dirty="0" smtClean="0">
                <a:cs typeface="Arial" panose="020B0604020202020204" pitchFamily="34" charset="0"/>
              </a:rPr>
              <a:t>ith higher pressure 500 N easily consumed</a:t>
            </a:r>
          </a:p>
          <a:p>
            <a:pPr lvl="2"/>
            <a:r>
              <a:rPr lang="en-GB" dirty="0" smtClean="0">
                <a:cs typeface="Arial" panose="020B0604020202020204" pitchFamily="34" charset="0"/>
              </a:rPr>
              <a:t>Justifies calculation with </a:t>
            </a:r>
            <a:r>
              <a:rPr lang="en-GB" i="1" dirty="0">
                <a:cs typeface="Arial" panose="020B0604020202020204" pitchFamily="34" charset="0"/>
              </a:rPr>
              <a:t>F</a:t>
            </a:r>
            <a:r>
              <a:rPr lang="en-GB" i="1" baseline="-25000" dirty="0">
                <a:cs typeface="Arial" panose="020B0604020202020204" pitchFamily="34" charset="0"/>
              </a:rPr>
              <a:t>c</a:t>
            </a:r>
            <a:r>
              <a:rPr lang="en-GB" i="1" dirty="0">
                <a:cs typeface="Arial" panose="020B0604020202020204" pitchFamily="34" charset="0"/>
              </a:rPr>
              <a:t> </a:t>
            </a:r>
            <a:r>
              <a:rPr lang="en-GB" dirty="0">
                <a:cs typeface="Arial" panose="020B0604020202020204" pitchFamily="34" charset="0"/>
              </a:rPr>
              <a:t>= 0 </a:t>
            </a:r>
            <a:endParaRPr lang="en-GB" dirty="0" smtClean="0">
              <a:cs typeface="Arial" panose="020B0604020202020204" pitchFamily="34" charset="0"/>
            </a:endParaRPr>
          </a:p>
          <a:p>
            <a:pPr marL="4762" lvl="1" indent="0">
              <a:buNone/>
            </a:pP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59987" y="315111"/>
            <a:ext cx="6040013" cy="456414"/>
          </a:xfrm>
        </p:spPr>
        <p:txBody>
          <a:bodyPr/>
          <a:lstStyle/>
          <a:p>
            <a:r>
              <a:rPr lang="en-GB" dirty="0" smtClean="0"/>
              <a:t>Analysis: Example with floating (12 bar, &gt; 500 N pushing force)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0000" y="1080000"/>
            <a:ext cx="4555446" cy="31877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0000" y="1080000"/>
            <a:ext cx="4556786" cy="3187728"/>
          </a:xfrm>
          <a:prstGeom prst="rect">
            <a:avLst/>
          </a:prstGeom>
        </p:spPr>
      </p:pic>
      <p:sp>
        <p:nvSpPr>
          <p:cNvPr id="10" name="Content Placeholder 4"/>
          <p:cNvSpPr txBox="1">
            <a:spLocks/>
          </p:cNvSpPr>
          <p:nvPr/>
        </p:nvSpPr>
        <p:spPr>
          <a:xfrm>
            <a:off x="252000" y="3003750"/>
            <a:ext cx="4032479" cy="1944000"/>
          </a:xfrm>
          <a:prstGeom prst="rect">
            <a:avLst/>
          </a:prstGeom>
        </p:spPr>
        <p:txBody>
          <a:bodyPr vert="horz" lIns="72000" tIns="18000" rIns="72000" bIns="18000" rtlCol="0">
            <a:norm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204288"/>
              </a:buClr>
              <a:buFont typeface="Arial" charset="0"/>
              <a:buNone/>
              <a:defRPr sz="1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558" indent="-17779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600" b="0">
                <a:solidFill>
                  <a:schemeClr val="tx1"/>
                </a:solidFill>
                <a:latin typeface="+mn-lt"/>
              </a:defRPr>
            </a:lvl2pPr>
            <a:lvl3pPr marL="449251" indent="-18255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400" b="0">
                <a:solidFill>
                  <a:schemeClr val="tx1"/>
                </a:solidFill>
                <a:latin typeface="+mn-lt"/>
              </a:defRPr>
            </a:lvl3pPr>
            <a:lvl4pPr marL="715945" indent="-17462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300" b="0">
                <a:solidFill>
                  <a:schemeClr val="tx1"/>
                </a:solidFill>
                <a:latin typeface="+mn-lt"/>
              </a:defRPr>
            </a:lvl4pPr>
            <a:lvl5pPr marL="982638" indent="-17462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200" b="0">
                <a:solidFill>
                  <a:schemeClr val="tx1"/>
                </a:solidFill>
                <a:latin typeface="+mn-lt"/>
              </a:defRPr>
            </a:lvl5pPr>
            <a:lvl6pPr marL="2514537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726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8914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103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266693" lvl="2" indent="0">
              <a:buNone/>
            </a:pPr>
            <a:r>
              <a:rPr lang="en-GB" kern="0" dirty="0" smtClean="0">
                <a:cs typeface="Arial" panose="020B0604020202020204" pitchFamily="34" charset="0"/>
              </a:rPr>
              <a:t> </a:t>
            </a:r>
            <a:endParaRPr lang="en-GB" kern="0" dirty="0" smtClean="0"/>
          </a:p>
          <a:p>
            <a:pPr lvl="1"/>
            <a:r>
              <a:rPr lang="en-GB" kern="0" dirty="0" smtClean="0"/>
              <a:t>Example: 51.9 km when straight</a:t>
            </a:r>
          </a:p>
          <a:p>
            <a:pPr lvl="2"/>
            <a:r>
              <a:rPr lang="en-GB" kern="0" dirty="0" smtClean="0"/>
              <a:t>Local minimum </a:t>
            </a:r>
            <a:r>
              <a:rPr lang="en-GB" i="1" kern="0" dirty="0" smtClean="0"/>
              <a:t>L</a:t>
            </a:r>
            <a:r>
              <a:rPr lang="en-GB" kern="0" dirty="0" smtClean="0"/>
              <a:t> of 6.26 km at </a:t>
            </a:r>
            <a:r>
              <a:rPr lang="en-GB" i="1" kern="0" dirty="0" smtClean="0"/>
              <a:t>d</a:t>
            </a:r>
            <a:r>
              <a:rPr lang="en-GB" kern="0" dirty="0" smtClean="0"/>
              <a:t> of 2.4 m</a:t>
            </a:r>
          </a:p>
          <a:p>
            <a:pPr lvl="2"/>
            <a:r>
              <a:rPr lang="en-GB" kern="0" dirty="0"/>
              <a:t>300 N </a:t>
            </a:r>
            <a:r>
              <a:rPr lang="en-GB" kern="0" dirty="0" smtClean="0"/>
              <a:t>pre-tension: </a:t>
            </a:r>
            <a:r>
              <a:rPr lang="en-GB" i="1" kern="0" dirty="0" smtClean="0"/>
              <a:t>L</a:t>
            </a:r>
            <a:r>
              <a:rPr lang="en-GB" kern="0" dirty="0" smtClean="0"/>
              <a:t> &gt; 20 </a:t>
            </a:r>
            <a:r>
              <a:rPr lang="en-GB" kern="0" dirty="0"/>
              <a:t>km </a:t>
            </a:r>
            <a:r>
              <a:rPr lang="en-GB" kern="0" dirty="0" smtClean="0"/>
              <a:t>(at 3 m) always</a:t>
            </a:r>
            <a:endParaRPr lang="en-GB" kern="0" dirty="0"/>
          </a:p>
          <a:p>
            <a:pPr lvl="2"/>
            <a:endParaRPr lang="en-GB" kern="0" dirty="0"/>
          </a:p>
        </p:txBody>
      </p:sp>
      <p:sp>
        <p:nvSpPr>
          <p:cNvPr id="11" name="Content Placeholder 4"/>
          <p:cNvSpPr txBox="1">
            <a:spLocks/>
          </p:cNvSpPr>
          <p:nvPr/>
        </p:nvSpPr>
        <p:spPr>
          <a:xfrm>
            <a:off x="252000" y="3795750"/>
            <a:ext cx="6480000" cy="1152000"/>
          </a:xfrm>
          <a:prstGeom prst="rect">
            <a:avLst/>
          </a:prstGeom>
        </p:spPr>
        <p:txBody>
          <a:bodyPr vert="horz" lIns="72000" tIns="18000" rIns="72000" bIns="18000" rtlCol="0">
            <a:norm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204288"/>
              </a:buClr>
              <a:buFont typeface="Arial" charset="0"/>
              <a:buNone/>
              <a:defRPr sz="1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558" indent="-17779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600" b="0">
                <a:solidFill>
                  <a:schemeClr val="tx1"/>
                </a:solidFill>
                <a:latin typeface="+mn-lt"/>
              </a:defRPr>
            </a:lvl2pPr>
            <a:lvl3pPr marL="449251" indent="-18255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400" b="0">
                <a:solidFill>
                  <a:schemeClr val="tx1"/>
                </a:solidFill>
                <a:latin typeface="+mn-lt"/>
              </a:defRPr>
            </a:lvl3pPr>
            <a:lvl4pPr marL="715945" indent="-17462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300" b="0">
                <a:solidFill>
                  <a:schemeClr val="tx1"/>
                </a:solidFill>
                <a:latin typeface="+mn-lt"/>
              </a:defRPr>
            </a:lvl4pPr>
            <a:lvl5pPr marL="982638" indent="-17462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200" b="0">
                <a:solidFill>
                  <a:schemeClr val="tx1"/>
                </a:solidFill>
                <a:latin typeface="+mn-lt"/>
              </a:defRPr>
            </a:lvl5pPr>
            <a:lvl6pPr marL="2514537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726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8914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103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266693" lvl="2" indent="0">
              <a:buNone/>
            </a:pPr>
            <a:r>
              <a:rPr lang="en-GB" kern="0" dirty="0" smtClean="0">
                <a:cs typeface="Arial" panose="020B0604020202020204" pitchFamily="34" charset="0"/>
              </a:rPr>
              <a:t> </a:t>
            </a:r>
            <a:endParaRPr lang="en-GB" kern="0" dirty="0" smtClean="0"/>
          </a:p>
          <a:p>
            <a:pPr lvl="1"/>
            <a:r>
              <a:rPr lang="en-GB" kern="0" dirty="0" smtClean="0"/>
              <a:t>Cooling by 20 °C</a:t>
            </a:r>
          </a:p>
          <a:p>
            <a:pPr lvl="2"/>
            <a:r>
              <a:rPr lang="en-GB" kern="0" dirty="0" smtClean="0"/>
              <a:t>Local minimum becomes hump or high</a:t>
            </a:r>
            <a:r>
              <a:rPr lang="en-GB" kern="0" dirty="0"/>
              <a:t>,</a:t>
            </a:r>
            <a:r>
              <a:rPr lang="en-GB" kern="0" dirty="0" smtClean="0"/>
              <a:t> the latter 44.6 km</a:t>
            </a:r>
          </a:p>
          <a:p>
            <a:pPr lvl="2"/>
            <a:r>
              <a:rPr lang="en-GB" kern="0" dirty="0" smtClean="0"/>
              <a:t>Without pre-tension same </a:t>
            </a:r>
            <a:r>
              <a:rPr lang="en-GB" i="1" kern="0" dirty="0" smtClean="0"/>
              <a:t>L </a:t>
            </a:r>
            <a:r>
              <a:rPr lang="en-GB" kern="0" dirty="0" smtClean="0"/>
              <a:t>(</a:t>
            </a:r>
            <a:r>
              <a:rPr lang="en-GB" kern="0" dirty="0" smtClean="0">
                <a:cs typeface="Arial" panose="020B0604020202020204" pitchFamily="34" charset="0"/>
              </a:rPr>
              <a:t>~10.4 km) as uncooled for span </a:t>
            </a:r>
            <a:r>
              <a:rPr lang="en-GB" i="1" kern="0" dirty="0" smtClean="0">
                <a:cs typeface="Arial" panose="020B0604020202020204" pitchFamily="34" charset="0"/>
              </a:rPr>
              <a:t>d</a:t>
            </a:r>
            <a:r>
              <a:rPr lang="en-GB" kern="0" dirty="0" smtClean="0">
                <a:cs typeface="Arial" panose="020B0604020202020204" pitchFamily="34" charset="0"/>
              </a:rPr>
              <a:t> of 8 m</a:t>
            </a:r>
            <a:endParaRPr lang="en-GB" kern="0" dirty="0"/>
          </a:p>
          <a:p>
            <a:pPr lvl="2"/>
            <a:endParaRPr lang="en-GB" kern="0" dirty="0"/>
          </a:p>
        </p:txBody>
      </p:sp>
    </p:spTree>
    <p:extLst>
      <p:ext uri="{BB962C8B-B14F-4D97-AF65-F5344CB8AC3E}">
        <p14:creationId xmlns:p14="http://schemas.microsoft.com/office/powerpoint/2010/main" val="1902473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kern="0" dirty="0">
                <a:cs typeface="Calibri" pitchFamily="34" charset="0"/>
              </a:rPr>
              <a:t>International Wire &amp; Cable Symposium, Providence (RI), 12 October </a:t>
            </a:r>
            <a:r>
              <a:rPr lang="en-US" kern="0" dirty="0" smtClean="0">
                <a:cs typeface="Calibri" pitchFamily="34" charset="0"/>
              </a:rPr>
              <a:t>2020</a:t>
            </a:r>
            <a:endParaRPr lang="fr-FR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242228F-7E59-4634-99A0-C351006F704F}" type="slidenum">
              <a:rPr lang="fr-FR" smtClean="0"/>
              <a:pPr/>
              <a:t>16</a:t>
            </a:fld>
            <a:endParaRPr lang="fr-FR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Blowing</a:t>
            </a:r>
          </a:p>
          <a:p>
            <a:pPr lvl="1"/>
            <a:r>
              <a:rPr lang="en-GB" dirty="0" smtClean="0"/>
              <a:t>Duct at constant temperature </a:t>
            </a:r>
            <a:r>
              <a:rPr lang="en-GB" dirty="0" smtClean="0">
                <a:cs typeface="Arial" panose="020B0604020202020204" pitchFamily="34" charset="0"/>
              </a:rPr>
              <a:t>→ blowing length hardly affected when span &lt; 2 m</a:t>
            </a:r>
          </a:p>
          <a:p>
            <a:pPr lvl="2"/>
            <a:r>
              <a:rPr lang="en-GB" dirty="0" smtClean="0">
                <a:cs typeface="Arial" panose="020B0604020202020204" pitchFamily="34" charset="0"/>
              </a:rPr>
              <a:t>When duct pre-tensioned at 300 N effect at higher span and even at 8 m only slight drop in blowing length</a:t>
            </a:r>
          </a:p>
          <a:p>
            <a:pPr lvl="1"/>
            <a:r>
              <a:rPr lang="en-GB" dirty="0" smtClean="0">
                <a:cs typeface="Arial" panose="020B0604020202020204" pitchFamily="34" charset="0"/>
              </a:rPr>
              <a:t>Temperature increase can have large effect</a:t>
            </a:r>
          </a:p>
          <a:p>
            <a:pPr lvl="2"/>
            <a:r>
              <a:rPr lang="en-GB" dirty="0" smtClean="0">
                <a:cs typeface="Arial" panose="020B0604020202020204" pitchFamily="34" charset="0"/>
              </a:rPr>
              <a:t>Blowing distance decreases by 1/3</a:t>
            </a:r>
            <a:r>
              <a:rPr lang="en-GB" baseline="30000" dirty="0" smtClean="0">
                <a:cs typeface="Arial" panose="020B0604020202020204" pitchFamily="34" charset="0"/>
              </a:rPr>
              <a:t>rd</a:t>
            </a:r>
            <a:r>
              <a:rPr lang="en-GB" dirty="0" smtClean="0">
                <a:cs typeface="Arial" panose="020B0604020202020204" pitchFamily="34" charset="0"/>
              </a:rPr>
              <a:t> already at span above 1.32 m</a:t>
            </a:r>
          </a:p>
          <a:p>
            <a:pPr lvl="2"/>
            <a:r>
              <a:rPr lang="en-GB" dirty="0" smtClean="0">
                <a:cs typeface="Arial" panose="020B0604020202020204" pitchFamily="34" charset="0"/>
              </a:rPr>
              <a:t>Combination of temperature variation and creep can be regarded as temperature increase</a:t>
            </a:r>
          </a:p>
          <a:p>
            <a:r>
              <a:rPr lang="en-GB" dirty="0" smtClean="0">
                <a:cs typeface="Arial" panose="020B0604020202020204" pitchFamily="34" charset="0"/>
              </a:rPr>
              <a:t>Floating</a:t>
            </a:r>
          </a:p>
          <a:p>
            <a:pPr lvl="1"/>
            <a:r>
              <a:rPr lang="en-GB" dirty="0" smtClean="0">
                <a:cs typeface="Arial" panose="020B0604020202020204" pitchFamily="34" charset="0"/>
              </a:rPr>
              <a:t>Extremely long installation lengths reached, up to 51.9 km for span &lt; 1.6 m</a:t>
            </a:r>
          </a:p>
          <a:p>
            <a:pPr lvl="2"/>
            <a:r>
              <a:rPr lang="en-GB" dirty="0" smtClean="0">
                <a:cs typeface="Arial" panose="020B0604020202020204" pitchFamily="34" charset="0"/>
              </a:rPr>
              <a:t>Local minimum installation length of 6.26 km at span of 3 m</a:t>
            </a:r>
          </a:p>
          <a:p>
            <a:pPr lvl="1"/>
            <a:r>
              <a:rPr lang="en-GB" dirty="0" smtClean="0">
                <a:cs typeface="Arial" panose="020B0604020202020204" pitchFamily="34" charset="0"/>
              </a:rPr>
              <a:t>Cooling of the duct </a:t>
            </a:r>
            <a:r>
              <a:rPr lang="en-GB" dirty="0"/>
              <a:t>by 20 °</a:t>
            </a:r>
            <a:r>
              <a:rPr lang="en-GB" dirty="0" smtClean="0"/>
              <a:t>C</a:t>
            </a:r>
            <a:r>
              <a:rPr lang="en-GB" dirty="0" smtClean="0">
                <a:cs typeface="Arial" panose="020B0604020202020204" pitchFamily="34" charset="0"/>
              </a:rPr>
              <a:t> by the flowing water increases installation length, worst case 10.4 km</a:t>
            </a:r>
          </a:p>
          <a:p>
            <a:r>
              <a:rPr lang="en-GB" dirty="0" smtClean="0">
                <a:cs typeface="Arial" panose="020B0604020202020204" pitchFamily="34" charset="0"/>
              </a:rPr>
              <a:t>Conclusions above for example of 20 mm cable in 32/26 mm duct</a:t>
            </a:r>
          </a:p>
          <a:p>
            <a:pPr lvl="1"/>
            <a:r>
              <a:rPr lang="en-GB" dirty="0" smtClean="0">
                <a:cs typeface="Arial" panose="020B0604020202020204" pitchFamily="34" charset="0"/>
              </a:rPr>
              <a:t>Span scales proportionally to duct diameter and force scales to the square</a:t>
            </a:r>
          </a:p>
          <a:p>
            <a:pPr lvl="1"/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0871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1325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kern="0" dirty="0" smtClean="0">
                <a:cs typeface="Calibri" pitchFamily="34" charset="0"/>
              </a:rPr>
              <a:t>International Wire &amp; Cable Symposium, Providence (RI), 12 October 2020</a:t>
            </a:r>
            <a:endParaRPr lang="fr-FR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242228F-7E59-4634-99A0-C351006F704F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Introduction</a:t>
            </a:r>
          </a:p>
          <a:p>
            <a:r>
              <a:rPr lang="en-GB" dirty="0" smtClean="0"/>
              <a:t>Analysis</a:t>
            </a:r>
          </a:p>
          <a:p>
            <a:pPr lvl="1"/>
            <a:r>
              <a:rPr lang="en-GB" dirty="0" smtClean="0"/>
              <a:t>Hanging of duct</a:t>
            </a:r>
          </a:p>
          <a:p>
            <a:pPr lvl="1"/>
            <a:r>
              <a:rPr lang="en-GB" dirty="0" smtClean="0"/>
              <a:t>Temperature effects</a:t>
            </a:r>
          </a:p>
          <a:p>
            <a:pPr lvl="1"/>
            <a:r>
              <a:rPr lang="en-GB" dirty="0" smtClean="0"/>
              <a:t>Effect of water</a:t>
            </a:r>
          </a:p>
          <a:p>
            <a:pPr lvl="1"/>
            <a:r>
              <a:rPr lang="en-GB" dirty="0" smtClean="0"/>
              <a:t>Effect on blowing and floating distances</a:t>
            </a:r>
          </a:p>
          <a:p>
            <a:pPr lvl="1"/>
            <a:r>
              <a:rPr lang="en-GB" dirty="0" smtClean="0"/>
              <a:t>Example with blowing</a:t>
            </a:r>
          </a:p>
          <a:p>
            <a:pPr lvl="1"/>
            <a:r>
              <a:rPr lang="en-GB" dirty="0" smtClean="0"/>
              <a:t>Sag of cable</a:t>
            </a:r>
          </a:p>
          <a:p>
            <a:pPr lvl="1"/>
            <a:r>
              <a:rPr lang="en-GB" dirty="0" smtClean="0"/>
              <a:t>Example with Floating</a:t>
            </a:r>
          </a:p>
          <a:p>
            <a:r>
              <a:rPr lang="en-GB" dirty="0" smtClean="0"/>
              <a:t>Conclusions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Contents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320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kern="0" dirty="0">
                <a:cs typeface="Calibri" pitchFamily="34" charset="0"/>
              </a:rPr>
              <a:t>International Wire &amp; Cable Symposium, Providence (RI), 12 October 2020</a:t>
            </a:r>
            <a:endParaRPr lang="fr-FR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242228F-7E59-4634-99A0-C351006F704F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51521" y="1058867"/>
            <a:ext cx="7992479" cy="1470589"/>
          </a:xfrm>
        </p:spPr>
        <p:txBody>
          <a:bodyPr/>
          <a:lstStyle/>
          <a:p>
            <a:r>
              <a:rPr lang="en-GB" dirty="0" smtClean="0"/>
              <a:t>Installation of cables in ducts by </a:t>
            </a:r>
            <a:r>
              <a:rPr lang="en-GB" b="1" dirty="0" smtClean="0"/>
              <a:t>blowing</a:t>
            </a:r>
            <a:r>
              <a:rPr lang="en-GB" dirty="0" smtClean="0"/>
              <a:t> used worldwide more than 3 decades</a:t>
            </a:r>
          </a:p>
          <a:p>
            <a:pPr lvl="1"/>
            <a:r>
              <a:rPr lang="en-GB" dirty="0" smtClean="0"/>
              <a:t>One step installation (no winch rope to install)</a:t>
            </a:r>
          </a:p>
          <a:p>
            <a:pPr lvl="1"/>
            <a:r>
              <a:rPr lang="en-GB" dirty="0" smtClean="0"/>
              <a:t>Equipment and </a:t>
            </a:r>
            <a:r>
              <a:rPr lang="en-GB" dirty="0" err="1" smtClean="0"/>
              <a:t>labor</a:t>
            </a:r>
            <a:r>
              <a:rPr lang="en-GB" dirty="0" smtClean="0"/>
              <a:t> at one side of duct</a:t>
            </a:r>
          </a:p>
          <a:p>
            <a:pPr lvl="2"/>
            <a:r>
              <a:rPr lang="en-GB" dirty="0" smtClean="0"/>
              <a:t>Low forces on cable, long lengths (record 5.3 km)                                                                                  </a:t>
            </a:r>
            <a:r>
              <a:rPr lang="en-GB" dirty="0" err="1" smtClean="0"/>
              <a:t>Swissgrid</a:t>
            </a:r>
            <a:r>
              <a:rPr lang="en-GB" dirty="0" smtClean="0"/>
              <a:t> AG and </a:t>
            </a:r>
            <a:r>
              <a:rPr lang="en-GB" dirty="0" err="1" smtClean="0"/>
              <a:t>Engadiner</a:t>
            </a:r>
            <a:r>
              <a:rPr lang="en-GB" dirty="0" smtClean="0"/>
              <a:t> </a:t>
            </a:r>
            <a:r>
              <a:rPr lang="en-GB" dirty="0" err="1" smtClean="0"/>
              <a:t>Kraftwerke</a:t>
            </a:r>
            <a:r>
              <a:rPr lang="en-GB" dirty="0" smtClean="0"/>
              <a:t> EKW, Switzerland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Introduction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8089" y="3250800"/>
            <a:ext cx="2707858" cy="1624152"/>
          </a:xfrm>
          <a:prstGeom prst="rect">
            <a:avLst/>
          </a:prstGeom>
        </p:spPr>
      </p:pic>
      <p:sp>
        <p:nvSpPr>
          <p:cNvPr id="12" name="Content Placeholder 4"/>
          <p:cNvSpPr txBox="1">
            <a:spLocks/>
          </p:cNvSpPr>
          <p:nvPr/>
        </p:nvSpPr>
        <p:spPr>
          <a:xfrm>
            <a:off x="252000" y="2499750"/>
            <a:ext cx="5250725" cy="936000"/>
          </a:xfrm>
          <a:prstGeom prst="rect">
            <a:avLst/>
          </a:prstGeom>
        </p:spPr>
        <p:txBody>
          <a:bodyPr vert="horz" lIns="72000" tIns="18000" rIns="72000" bIns="18000" rtlCol="0">
            <a:norm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204288"/>
              </a:buClr>
              <a:buFont typeface="Arial" charset="0"/>
              <a:buNone/>
              <a:defRPr sz="1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558" indent="-17779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600" b="0">
                <a:solidFill>
                  <a:schemeClr val="tx1"/>
                </a:solidFill>
                <a:latin typeface="+mn-lt"/>
              </a:defRPr>
            </a:lvl2pPr>
            <a:lvl3pPr marL="449251" indent="-18255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400" b="0">
                <a:solidFill>
                  <a:schemeClr val="tx1"/>
                </a:solidFill>
                <a:latin typeface="+mn-lt"/>
              </a:defRPr>
            </a:lvl3pPr>
            <a:lvl4pPr marL="715945" indent="-17462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300" b="0">
                <a:solidFill>
                  <a:schemeClr val="tx1"/>
                </a:solidFill>
                <a:latin typeface="+mn-lt"/>
              </a:defRPr>
            </a:lvl4pPr>
            <a:lvl5pPr marL="982638" indent="-17462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200" b="0">
                <a:solidFill>
                  <a:schemeClr val="tx1"/>
                </a:solidFill>
                <a:latin typeface="+mn-lt"/>
              </a:defRPr>
            </a:lvl5pPr>
            <a:lvl6pPr marL="2514537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726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8914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103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r>
              <a:rPr lang="en-GB" b="1" kern="0" dirty="0" smtClean="0"/>
              <a:t>Floating</a:t>
            </a:r>
            <a:r>
              <a:rPr lang="en-GB" kern="0" dirty="0" smtClean="0"/>
              <a:t> (with water instead of air)</a:t>
            </a:r>
          </a:p>
          <a:p>
            <a:pPr lvl="1"/>
            <a:r>
              <a:rPr lang="en-GB" kern="0" dirty="0" smtClean="0"/>
              <a:t>Even longer lengths because of buoyancy (record 12.4 km)</a:t>
            </a:r>
          </a:p>
          <a:p>
            <a:pPr lvl="2"/>
            <a:r>
              <a:rPr lang="en-GB" kern="0" dirty="0" err="1" smtClean="0"/>
              <a:t>Nexans</a:t>
            </a:r>
            <a:r>
              <a:rPr lang="en-GB" kern="0" dirty="0" smtClean="0"/>
              <a:t>, Switzerland</a:t>
            </a:r>
            <a:endParaRPr lang="en-US" kern="0" dirty="0"/>
          </a:p>
        </p:txBody>
      </p:sp>
      <p:sp>
        <p:nvSpPr>
          <p:cNvPr id="13" name="Content Placeholder 4"/>
          <p:cNvSpPr txBox="1">
            <a:spLocks/>
          </p:cNvSpPr>
          <p:nvPr/>
        </p:nvSpPr>
        <p:spPr>
          <a:xfrm>
            <a:off x="288000" y="3507750"/>
            <a:ext cx="8641656" cy="1080000"/>
          </a:xfrm>
          <a:prstGeom prst="rect">
            <a:avLst/>
          </a:prstGeom>
        </p:spPr>
        <p:txBody>
          <a:bodyPr vert="horz" lIns="72000" tIns="18000" rIns="72000" bIns="18000" rtlCol="0">
            <a:norm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204288"/>
              </a:buClr>
              <a:buFont typeface="Arial" charset="0"/>
              <a:buNone/>
              <a:defRPr sz="1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558" indent="-17779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600" b="0">
                <a:solidFill>
                  <a:schemeClr val="tx1"/>
                </a:solidFill>
                <a:latin typeface="+mn-lt"/>
              </a:defRPr>
            </a:lvl2pPr>
            <a:lvl3pPr marL="449251" indent="-18255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400" b="0">
                <a:solidFill>
                  <a:schemeClr val="tx1"/>
                </a:solidFill>
                <a:latin typeface="+mn-lt"/>
              </a:defRPr>
            </a:lvl3pPr>
            <a:lvl4pPr marL="715945" indent="-17462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300" b="0">
                <a:solidFill>
                  <a:schemeClr val="tx1"/>
                </a:solidFill>
                <a:latin typeface="+mn-lt"/>
              </a:defRPr>
            </a:lvl4pPr>
            <a:lvl5pPr marL="982638" indent="-17462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200" b="0">
                <a:solidFill>
                  <a:schemeClr val="tx1"/>
                </a:solidFill>
                <a:latin typeface="+mn-lt"/>
              </a:defRPr>
            </a:lvl5pPr>
            <a:lvl6pPr marL="2514537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726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8914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103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r>
              <a:rPr lang="en-GB" kern="0" dirty="0" smtClean="0"/>
              <a:t>Not many bends</a:t>
            </a:r>
          </a:p>
          <a:p>
            <a:r>
              <a:rPr lang="en-GB" kern="0" dirty="0" smtClean="0"/>
              <a:t>No sharp bends</a:t>
            </a:r>
          </a:p>
          <a:p>
            <a:r>
              <a:rPr lang="en-GB" kern="0" dirty="0" smtClean="0"/>
              <a:t>But: how straight is straight?</a:t>
            </a:r>
            <a:endParaRPr lang="en-US" kern="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1200" y="1368000"/>
            <a:ext cx="2331788" cy="30244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4750" y="2595626"/>
            <a:ext cx="2814180" cy="2281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999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kern="0" dirty="0">
                <a:cs typeface="Calibri" pitchFamily="34" charset="0"/>
              </a:rPr>
              <a:t>International Wire &amp; Cable Symposium, Providence (RI), 12 October 2020</a:t>
            </a:r>
            <a:endParaRPr lang="fr-FR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242228F-7E59-4634-99A0-C351006F704F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51521" y="1058867"/>
            <a:ext cx="8641656" cy="1224883"/>
          </a:xfrm>
        </p:spPr>
        <p:txBody>
          <a:bodyPr/>
          <a:lstStyle/>
          <a:p>
            <a:r>
              <a:rPr lang="en-GB" dirty="0" smtClean="0"/>
              <a:t>Duct fixed at </a:t>
            </a:r>
            <a:r>
              <a:rPr lang="en-GB" dirty="0" smtClean="0">
                <a:latin typeface="+mj-lt"/>
              </a:rPr>
              <a:t>regular intervals </a:t>
            </a:r>
            <a:r>
              <a:rPr lang="en-GB" dirty="0" smtClean="0">
                <a:latin typeface="+mj-lt"/>
                <a:cs typeface="Arial" panose="020B0604020202020204" pitchFamily="34" charset="0"/>
              </a:rPr>
              <a:t>→ sags → not straight</a:t>
            </a:r>
            <a:endParaRPr lang="en-GB" dirty="0" smtClean="0">
              <a:latin typeface="+mj-lt"/>
            </a:endParaRPr>
          </a:p>
          <a:p>
            <a:pPr lvl="1"/>
            <a:r>
              <a:rPr lang="en-GB" dirty="0" smtClean="0"/>
              <a:t>Fixed on (tunnel) walls</a:t>
            </a:r>
          </a:p>
          <a:p>
            <a:pPr lvl="1"/>
            <a:r>
              <a:rPr lang="en-GB" dirty="0" smtClean="0"/>
              <a:t>Fixed under bridges</a:t>
            </a:r>
          </a:p>
          <a:p>
            <a:pPr lvl="1"/>
            <a:r>
              <a:rPr lang="en-GB" dirty="0" smtClean="0"/>
              <a:t>Held in place under water by blast-weights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Introduction</a:t>
            </a:r>
            <a:endParaRPr lang="en-US" dirty="0"/>
          </a:p>
        </p:txBody>
      </p:sp>
      <p:sp>
        <p:nvSpPr>
          <p:cNvPr id="12" name="Content Placeholder 4"/>
          <p:cNvSpPr txBox="1">
            <a:spLocks/>
          </p:cNvSpPr>
          <p:nvPr/>
        </p:nvSpPr>
        <p:spPr>
          <a:xfrm>
            <a:off x="252000" y="2355750"/>
            <a:ext cx="8641656" cy="1296000"/>
          </a:xfrm>
          <a:prstGeom prst="rect">
            <a:avLst/>
          </a:prstGeom>
        </p:spPr>
        <p:txBody>
          <a:bodyPr vert="horz" lIns="72000" tIns="18000" rIns="72000" bIns="18000" rtlCol="0">
            <a:norm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204288"/>
              </a:buClr>
              <a:buFont typeface="Arial" charset="0"/>
              <a:buNone/>
              <a:defRPr sz="1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558" indent="-17779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600" b="0">
                <a:solidFill>
                  <a:schemeClr val="tx1"/>
                </a:solidFill>
                <a:latin typeface="+mn-lt"/>
              </a:defRPr>
            </a:lvl2pPr>
            <a:lvl3pPr marL="449251" indent="-18255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400" b="0">
                <a:solidFill>
                  <a:schemeClr val="tx1"/>
                </a:solidFill>
                <a:latin typeface="+mn-lt"/>
              </a:defRPr>
            </a:lvl3pPr>
            <a:lvl4pPr marL="715945" indent="-17462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300" b="0">
                <a:solidFill>
                  <a:schemeClr val="tx1"/>
                </a:solidFill>
                <a:latin typeface="+mn-lt"/>
              </a:defRPr>
            </a:lvl4pPr>
            <a:lvl5pPr marL="982638" indent="-17462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200" b="0">
                <a:solidFill>
                  <a:schemeClr val="tx1"/>
                </a:solidFill>
                <a:latin typeface="+mn-lt"/>
              </a:defRPr>
            </a:lvl5pPr>
            <a:lvl6pPr marL="2514537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726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8914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103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r>
              <a:rPr lang="en-GB" kern="0" dirty="0" smtClean="0"/>
              <a:t>Example 1</a:t>
            </a:r>
          </a:p>
          <a:p>
            <a:pPr lvl="1"/>
            <a:r>
              <a:rPr lang="en-GB" kern="0" dirty="0" smtClean="0"/>
              <a:t>Blowing (cascade) </a:t>
            </a:r>
            <a:r>
              <a:rPr lang="en-GB" kern="0" dirty="0" err="1" smtClean="0"/>
              <a:t>micoduct</a:t>
            </a:r>
            <a:r>
              <a:rPr lang="en-GB" kern="0" dirty="0" smtClean="0"/>
              <a:t> cables at CERN (record in 2004)</a:t>
            </a:r>
          </a:p>
          <a:p>
            <a:pPr lvl="1"/>
            <a:r>
              <a:rPr lang="en-GB" kern="0" dirty="0" smtClean="0"/>
              <a:t>Span 1.5 m</a:t>
            </a:r>
          </a:p>
          <a:p>
            <a:pPr lvl="1"/>
            <a:r>
              <a:rPr lang="en-GB" kern="0" dirty="0" smtClean="0"/>
              <a:t>Blowing distance 3.6 km reached!</a:t>
            </a:r>
            <a:endParaRPr lang="en-US" kern="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9281" y="190019"/>
            <a:ext cx="2273907" cy="2653750"/>
          </a:xfrm>
          <a:prstGeom prst="rect">
            <a:avLst/>
          </a:prstGeom>
        </p:spPr>
      </p:pic>
      <p:sp>
        <p:nvSpPr>
          <p:cNvPr id="9" name="Content Placeholder 4"/>
          <p:cNvSpPr txBox="1">
            <a:spLocks/>
          </p:cNvSpPr>
          <p:nvPr/>
        </p:nvSpPr>
        <p:spPr>
          <a:xfrm>
            <a:off x="252000" y="3579750"/>
            <a:ext cx="8641656" cy="1399733"/>
          </a:xfrm>
          <a:prstGeom prst="rect">
            <a:avLst/>
          </a:prstGeom>
        </p:spPr>
        <p:txBody>
          <a:bodyPr vert="horz" lIns="72000" tIns="18000" rIns="72000" bIns="18000" rtlCol="0">
            <a:norm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204288"/>
              </a:buClr>
              <a:buFont typeface="Arial" charset="0"/>
              <a:buNone/>
              <a:defRPr sz="1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558" indent="-17779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600" b="0">
                <a:solidFill>
                  <a:schemeClr val="tx1"/>
                </a:solidFill>
                <a:latin typeface="+mn-lt"/>
              </a:defRPr>
            </a:lvl2pPr>
            <a:lvl3pPr marL="449251" indent="-18255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400" b="0">
                <a:solidFill>
                  <a:schemeClr val="tx1"/>
                </a:solidFill>
                <a:latin typeface="+mn-lt"/>
              </a:defRPr>
            </a:lvl3pPr>
            <a:lvl4pPr marL="715945" indent="-17462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300" b="0">
                <a:solidFill>
                  <a:schemeClr val="tx1"/>
                </a:solidFill>
                <a:latin typeface="+mn-lt"/>
              </a:defRPr>
            </a:lvl4pPr>
            <a:lvl5pPr marL="982638" indent="-17462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200" b="0">
                <a:solidFill>
                  <a:schemeClr val="tx1"/>
                </a:solidFill>
                <a:latin typeface="+mn-lt"/>
              </a:defRPr>
            </a:lvl5pPr>
            <a:lvl6pPr marL="2514537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726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8914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103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r>
              <a:rPr lang="en-GB" kern="0" dirty="0" smtClean="0"/>
              <a:t>Example 2</a:t>
            </a:r>
          </a:p>
          <a:p>
            <a:pPr lvl="1"/>
            <a:r>
              <a:rPr lang="en-GB" kern="0" dirty="0" smtClean="0"/>
              <a:t>Floating 20 mm cable (Switzerland)</a:t>
            </a:r>
          </a:p>
          <a:p>
            <a:pPr lvl="1"/>
            <a:r>
              <a:rPr lang="en-GB" kern="0" dirty="0" smtClean="0"/>
              <a:t>Span 1.5 m (laser aligned)</a:t>
            </a:r>
          </a:p>
          <a:p>
            <a:pPr lvl="1"/>
            <a:r>
              <a:rPr lang="en-GB" kern="0" dirty="0" smtClean="0"/>
              <a:t>Floating distance 12.4 km reached (still record today)</a:t>
            </a:r>
            <a:endParaRPr lang="en-US" kern="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6800" y="2934000"/>
            <a:ext cx="2126557" cy="15899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7200" y="2829600"/>
            <a:ext cx="3310312" cy="2059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352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kern="0" dirty="0">
                <a:cs typeface="Calibri" pitchFamily="34" charset="0"/>
              </a:rPr>
              <a:t>International Wire &amp; Cable Symposium, Providence (RI), 12 October 2020</a:t>
            </a:r>
            <a:endParaRPr lang="fr-FR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242228F-7E59-4634-99A0-C351006F704F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51521" y="987750"/>
            <a:ext cx="8641656" cy="502481"/>
          </a:xfrm>
        </p:spPr>
        <p:txBody>
          <a:bodyPr/>
          <a:lstStyle/>
          <a:p>
            <a:r>
              <a:rPr lang="en-GB" dirty="0" smtClean="0"/>
              <a:t>Model: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Analysis: Hanging of duct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000" y="195747"/>
            <a:ext cx="4855698" cy="1531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988" y="1188000"/>
            <a:ext cx="3126349" cy="84025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52000" y="2838787"/>
            <a:ext cx="8641656" cy="884963"/>
            <a:chOff x="252000" y="2838787"/>
            <a:chExt cx="8641656" cy="884963"/>
          </a:xfrm>
        </p:grpSpPr>
        <p:sp>
          <p:nvSpPr>
            <p:cNvPr id="11" name="Content Placeholder 4"/>
            <p:cNvSpPr txBox="1">
              <a:spLocks/>
            </p:cNvSpPr>
            <p:nvPr/>
          </p:nvSpPr>
          <p:spPr>
            <a:xfrm>
              <a:off x="252000" y="2838787"/>
              <a:ext cx="8641656" cy="380963"/>
            </a:xfrm>
            <a:prstGeom prst="rect">
              <a:avLst/>
            </a:prstGeom>
          </p:spPr>
          <p:txBody>
            <a:bodyPr vert="horz" lIns="72000" tIns="18000" rIns="72000" bIns="18000" rtlCol="0">
              <a:normAutofit/>
            </a:bodyPr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204288"/>
                </a:buClr>
                <a:buFont typeface="Arial" charset="0"/>
                <a:buNone/>
                <a:defRPr sz="1800" b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2558" indent="-177796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90000"/>
                <a:buFont typeface="Calibri" panose="020F0502020204030204" pitchFamily="34" charset="0"/>
                <a:buChar char="▪"/>
                <a:defRPr sz="1600" b="0">
                  <a:solidFill>
                    <a:schemeClr val="tx1"/>
                  </a:solidFill>
                  <a:latin typeface="+mn-lt"/>
                </a:defRPr>
              </a:lvl2pPr>
              <a:lvl3pPr marL="449251" indent="-182558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90000"/>
                <a:buFont typeface="Calibri" panose="020F0502020204030204" pitchFamily="34" charset="0"/>
                <a:buChar char="▪"/>
                <a:defRPr sz="1400" b="0">
                  <a:solidFill>
                    <a:schemeClr val="tx1"/>
                  </a:solidFill>
                  <a:latin typeface="+mn-lt"/>
                </a:defRPr>
              </a:lvl3pPr>
              <a:lvl4pPr marL="715945" indent="-174621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90000"/>
                <a:buFont typeface="Calibri" panose="020F0502020204030204" pitchFamily="34" charset="0"/>
                <a:buChar char="▪"/>
                <a:defRPr sz="1300" b="0">
                  <a:solidFill>
                    <a:schemeClr val="tx1"/>
                  </a:solidFill>
                  <a:latin typeface="+mn-lt"/>
                </a:defRPr>
              </a:lvl4pPr>
              <a:lvl5pPr marL="982638" indent="-174621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90000"/>
                <a:buFont typeface="Calibri" panose="020F0502020204030204" pitchFamily="34" charset="0"/>
                <a:buChar char="▪"/>
                <a:defRPr sz="1200" b="0">
                  <a:solidFill>
                    <a:schemeClr val="tx1"/>
                  </a:solidFill>
                  <a:latin typeface="+mn-lt"/>
                </a:defRPr>
              </a:lvl5pPr>
              <a:lvl6pPr marL="2514537" indent="-228594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A1BADD"/>
                </a:buClr>
                <a:buChar char="•"/>
                <a:defRPr sz="2000">
                  <a:solidFill>
                    <a:srgbClr val="204288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</a:defRPr>
              </a:lvl6pPr>
              <a:lvl7pPr marL="2971726" indent="-228594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A1BADD"/>
                </a:buClr>
                <a:buChar char="•"/>
                <a:defRPr sz="2000">
                  <a:solidFill>
                    <a:srgbClr val="204288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</a:defRPr>
              </a:lvl7pPr>
              <a:lvl8pPr marL="3428914" indent="-228594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A1BADD"/>
                </a:buClr>
                <a:buChar char="•"/>
                <a:defRPr sz="2000">
                  <a:solidFill>
                    <a:srgbClr val="204288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</a:defRPr>
              </a:lvl8pPr>
              <a:lvl9pPr marL="3886103" indent="-228594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A1BADD"/>
                </a:buClr>
                <a:buChar char="•"/>
                <a:defRPr sz="2000">
                  <a:solidFill>
                    <a:srgbClr val="204288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</a:defRPr>
              </a:lvl9pPr>
            </a:lstStyle>
            <a:p>
              <a:r>
                <a:rPr lang="en-GB" kern="0" dirty="0" smtClean="0"/>
                <a:t>Stiffness dominated:</a:t>
              </a:r>
              <a:endParaRPr lang="en-US" kern="0" dirty="0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3988" y="3142408"/>
              <a:ext cx="1175742" cy="581342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252000" y="3725269"/>
            <a:ext cx="8641656" cy="862481"/>
            <a:chOff x="252000" y="3725269"/>
            <a:chExt cx="8641656" cy="862481"/>
          </a:xfrm>
        </p:grpSpPr>
        <p:sp>
          <p:nvSpPr>
            <p:cNvPr id="12" name="Content Placeholder 4"/>
            <p:cNvSpPr txBox="1">
              <a:spLocks/>
            </p:cNvSpPr>
            <p:nvPr/>
          </p:nvSpPr>
          <p:spPr>
            <a:xfrm>
              <a:off x="252000" y="3725269"/>
              <a:ext cx="8641656" cy="502481"/>
            </a:xfrm>
            <a:prstGeom prst="rect">
              <a:avLst/>
            </a:prstGeom>
          </p:spPr>
          <p:txBody>
            <a:bodyPr vert="horz" lIns="72000" tIns="18000" rIns="72000" bIns="18000" rtlCol="0">
              <a:normAutofit/>
            </a:bodyPr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204288"/>
                </a:buClr>
                <a:buFont typeface="Arial" charset="0"/>
                <a:buNone/>
                <a:defRPr sz="1800" b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2558" indent="-177796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90000"/>
                <a:buFont typeface="Calibri" panose="020F0502020204030204" pitchFamily="34" charset="0"/>
                <a:buChar char="▪"/>
                <a:defRPr sz="1600" b="0">
                  <a:solidFill>
                    <a:schemeClr val="tx1"/>
                  </a:solidFill>
                  <a:latin typeface="+mn-lt"/>
                </a:defRPr>
              </a:lvl2pPr>
              <a:lvl3pPr marL="449251" indent="-182558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90000"/>
                <a:buFont typeface="Calibri" panose="020F0502020204030204" pitchFamily="34" charset="0"/>
                <a:buChar char="▪"/>
                <a:defRPr sz="1400" b="0">
                  <a:solidFill>
                    <a:schemeClr val="tx1"/>
                  </a:solidFill>
                  <a:latin typeface="+mn-lt"/>
                </a:defRPr>
              </a:lvl3pPr>
              <a:lvl4pPr marL="715945" indent="-174621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90000"/>
                <a:buFont typeface="Calibri" panose="020F0502020204030204" pitchFamily="34" charset="0"/>
                <a:buChar char="▪"/>
                <a:defRPr sz="1300" b="0">
                  <a:solidFill>
                    <a:schemeClr val="tx1"/>
                  </a:solidFill>
                  <a:latin typeface="+mn-lt"/>
                </a:defRPr>
              </a:lvl4pPr>
              <a:lvl5pPr marL="982638" indent="-174621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90000"/>
                <a:buFont typeface="Calibri" panose="020F0502020204030204" pitchFamily="34" charset="0"/>
                <a:buChar char="▪"/>
                <a:defRPr sz="1200" b="0">
                  <a:solidFill>
                    <a:schemeClr val="tx1"/>
                  </a:solidFill>
                  <a:latin typeface="+mn-lt"/>
                </a:defRPr>
              </a:lvl5pPr>
              <a:lvl6pPr marL="2514537" indent="-228594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A1BADD"/>
                </a:buClr>
                <a:buChar char="•"/>
                <a:defRPr sz="2000">
                  <a:solidFill>
                    <a:srgbClr val="204288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</a:defRPr>
              </a:lvl6pPr>
              <a:lvl7pPr marL="2971726" indent="-228594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A1BADD"/>
                </a:buClr>
                <a:buChar char="•"/>
                <a:defRPr sz="2000">
                  <a:solidFill>
                    <a:srgbClr val="204288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</a:defRPr>
              </a:lvl7pPr>
              <a:lvl8pPr marL="3428914" indent="-228594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A1BADD"/>
                </a:buClr>
                <a:buChar char="•"/>
                <a:defRPr sz="2000">
                  <a:solidFill>
                    <a:srgbClr val="204288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</a:defRPr>
              </a:lvl8pPr>
              <a:lvl9pPr marL="3886103" indent="-228594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A1BADD"/>
                </a:buClr>
                <a:buChar char="•"/>
                <a:defRPr sz="2000">
                  <a:solidFill>
                    <a:srgbClr val="204288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</a:defRPr>
              </a:lvl9pPr>
            </a:lstStyle>
            <a:p>
              <a:r>
                <a:rPr lang="en-GB" kern="0" dirty="0" smtClean="0"/>
                <a:t>Force dominated (50 N):</a:t>
              </a:r>
              <a:endParaRPr lang="en-US" kern="0" dirty="0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3988" y="4006408"/>
              <a:ext cx="1175742" cy="581342"/>
            </a:xfrm>
            <a:prstGeom prst="rect">
              <a:avLst/>
            </a:prstGeom>
          </p:spPr>
        </p:pic>
      </p:grpSp>
      <p:sp>
        <p:nvSpPr>
          <p:cNvPr id="18" name="Content Placeholder 4"/>
          <p:cNvSpPr txBox="1">
            <a:spLocks/>
          </p:cNvSpPr>
          <p:nvPr/>
        </p:nvSpPr>
        <p:spPr>
          <a:xfrm>
            <a:off x="252000" y="1995750"/>
            <a:ext cx="8641656" cy="502481"/>
          </a:xfrm>
          <a:prstGeom prst="rect">
            <a:avLst/>
          </a:prstGeom>
        </p:spPr>
        <p:txBody>
          <a:bodyPr vert="horz" lIns="72000" tIns="18000" rIns="72000" bIns="18000" rtlCol="0">
            <a:norm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204288"/>
              </a:buClr>
              <a:buFont typeface="Arial" charset="0"/>
              <a:buNone/>
              <a:defRPr sz="1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558" indent="-17779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600" b="0">
                <a:solidFill>
                  <a:schemeClr val="tx1"/>
                </a:solidFill>
                <a:latin typeface="+mn-lt"/>
              </a:defRPr>
            </a:lvl2pPr>
            <a:lvl3pPr marL="449251" indent="-18255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400" b="0">
                <a:solidFill>
                  <a:schemeClr val="tx1"/>
                </a:solidFill>
                <a:latin typeface="+mn-lt"/>
              </a:defRPr>
            </a:lvl3pPr>
            <a:lvl4pPr marL="715945" indent="-17462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300" b="0">
                <a:solidFill>
                  <a:schemeClr val="tx1"/>
                </a:solidFill>
                <a:latin typeface="+mn-lt"/>
              </a:defRPr>
            </a:lvl4pPr>
            <a:lvl5pPr marL="982638" indent="-17462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200" b="0">
                <a:solidFill>
                  <a:schemeClr val="tx1"/>
                </a:solidFill>
                <a:latin typeface="+mn-lt"/>
              </a:defRPr>
            </a:lvl5pPr>
            <a:lvl6pPr marL="2514537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726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8914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103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r>
              <a:rPr lang="en-GB" kern="0" dirty="0" smtClean="0"/>
              <a:t>In the middle of span </a:t>
            </a:r>
            <a:r>
              <a:rPr lang="en-GB" i="1" kern="0" dirty="0" smtClean="0"/>
              <a:t>d</a:t>
            </a:r>
            <a:r>
              <a:rPr lang="en-GB" kern="0" dirty="0" smtClean="0"/>
              <a:t>: Sag </a:t>
            </a:r>
            <a:r>
              <a:rPr lang="en-GB" i="1" kern="0" dirty="0" err="1" smtClean="0"/>
              <a:t>S</a:t>
            </a:r>
            <a:r>
              <a:rPr lang="en-GB" i="1" kern="0" baseline="-25000" dirty="0" err="1" smtClean="0"/>
              <a:t>d</a:t>
            </a:r>
            <a:endParaRPr lang="en-US" kern="0" baseline="-25000" dirty="0"/>
          </a:p>
        </p:txBody>
      </p:sp>
      <p:sp>
        <p:nvSpPr>
          <p:cNvPr id="22" name="Content Placeholder 4"/>
          <p:cNvSpPr txBox="1">
            <a:spLocks/>
          </p:cNvSpPr>
          <p:nvPr/>
        </p:nvSpPr>
        <p:spPr>
          <a:xfrm>
            <a:off x="252000" y="4589269"/>
            <a:ext cx="8641656" cy="309025"/>
          </a:xfrm>
          <a:prstGeom prst="rect">
            <a:avLst/>
          </a:prstGeom>
        </p:spPr>
        <p:txBody>
          <a:bodyPr vert="horz" lIns="72000" tIns="18000" rIns="72000" bIns="18000" rtlCol="0">
            <a:normAutofit lnSpcReduction="10000"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204288"/>
              </a:buClr>
              <a:buFont typeface="Arial" charset="0"/>
              <a:buNone/>
              <a:defRPr sz="1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558" indent="-17779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600" b="0">
                <a:solidFill>
                  <a:schemeClr val="tx1"/>
                </a:solidFill>
                <a:latin typeface="+mn-lt"/>
              </a:defRPr>
            </a:lvl2pPr>
            <a:lvl3pPr marL="449251" indent="-18255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400" b="0">
                <a:solidFill>
                  <a:schemeClr val="tx1"/>
                </a:solidFill>
                <a:latin typeface="+mn-lt"/>
              </a:defRPr>
            </a:lvl3pPr>
            <a:lvl4pPr marL="715945" indent="-17462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300" b="0">
                <a:solidFill>
                  <a:schemeClr val="tx1"/>
                </a:solidFill>
                <a:latin typeface="+mn-lt"/>
              </a:defRPr>
            </a:lvl4pPr>
            <a:lvl5pPr marL="982638" indent="-17462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200" b="0">
                <a:solidFill>
                  <a:schemeClr val="tx1"/>
                </a:solidFill>
                <a:latin typeface="+mn-lt"/>
              </a:defRPr>
            </a:lvl5pPr>
            <a:lvl6pPr marL="2514537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726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8914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103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r>
              <a:rPr lang="en-GB" kern="0" dirty="0" smtClean="0"/>
              <a:t>General: requires numerical calculation</a:t>
            </a:r>
            <a:endParaRPr lang="en-US" kern="0" baseline="-25000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8000" y="1728000"/>
            <a:ext cx="4857175" cy="317029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68000" y="1728000"/>
            <a:ext cx="4858516" cy="317029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68000" y="1728000"/>
            <a:ext cx="4857175" cy="3170294"/>
          </a:xfrm>
          <a:prstGeom prst="rect">
            <a:avLst/>
          </a:prstGeom>
        </p:spPr>
      </p:pic>
      <p:sp>
        <p:nvSpPr>
          <p:cNvPr id="19" name="Content Placeholder 4"/>
          <p:cNvSpPr txBox="1">
            <a:spLocks/>
          </p:cNvSpPr>
          <p:nvPr/>
        </p:nvSpPr>
        <p:spPr>
          <a:xfrm>
            <a:off x="252000" y="2406787"/>
            <a:ext cx="8641656" cy="380963"/>
          </a:xfrm>
          <a:prstGeom prst="rect">
            <a:avLst/>
          </a:prstGeom>
        </p:spPr>
        <p:txBody>
          <a:bodyPr vert="horz" lIns="72000" tIns="18000" rIns="72000" bIns="18000" rtlCol="0">
            <a:norm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204288"/>
              </a:buClr>
              <a:buFont typeface="Arial" charset="0"/>
              <a:buNone/>
              <a:defRPr sz="1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558" indent="-17779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600" b="0">
                <a:solidFill>
                  <a:schemeClr val="tx1"/>
                </a:solidFill>
                <a:latin typeface="+mn-lt"/>
              </a:defRPr>
            </a:lvl2pPr>
            <a:lvl3pPr marL="449251" indent="-18255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400" b="0">
                <a:solidFill>
                  <a:schemeClr val="tx1"/>
                </a:solidFill>
                <a:latin typeface="+mn-lt"/>
              </a:defRPr>
            </a:lvl3pPr>
            <a:lvl4pPr marL="715945" indent="-17462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300" b="0">
                <a:solidFill>
                  <a:schemeClr val="tx1"/>
                </a:solidFill>
                <a:latin typeface="+mn-lt"/>
              </a:defRPr>
            </a:lvl4pPr>
            <a:lvl5pPr marL="982638" indent="-17462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200" b="0">
                <a:solidFill>
                  <a:schemeClr val="tx1"/>
                </a:solidFill>
                <a:latin typeface="+mn-lt"/>
              </a:defRPr>
            </a:lvl5pPr>
            <a:lvl6pPr marL="2514537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726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8914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103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r>
              <a:rPr lang="en-GB" kern="0" dirty="0" smtClean="0"/>
              <a:t>Example HDPE 32/26 mm duct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3278544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18" grpId="0"/>
      <p:bldP spid="22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kern="0" dirty="0">
                <a:cs typeface="Calibri" pitchFamily="34" charset="0"/>
              </a:rPr>
              <a:t>International Wire &amp; Cable Symposium, Providence (RI), 12 October 2020</a:t>
            </a:r>
            <a:endParaRPr lang="fr-FR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242228F-7E59-4634-99A0-C351006F704F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51521" y="1058867"/>
            <a:ext cx="8641656" cy="502481"/>
          </a:xfrm>
        </p:spPr>
        <p:txBody>
          <a:bodyPr/>
          <a:lstStyle/>
          <a:p>
            <a:r>
              <a:rPr lang="en-GB" dirty="0" smtClean="0"/>
              <a:t>Numerical solution for 50 N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Analysis: Hanging of duct</a:t>
            </a:r>
            <a:endParaRPr lang="en-US" dirty="0"/>
          </a:p>
        </p:txBody>
      </p:sp>
      <p:sp>
        <p:nvSpPr>
          <p:cNvPr id="11" name="Content Placeholder 4"/>
          <p:cNvSpPr txBox="1">
            <a:spLocks/>
          </p:cNvSpPr>
          <p:nvPr/>
        </p:nvSpPr>
        <p:spPr>
          <a:xfrm>
            <a:off x="252000" y="1563750"/>
            <a:ext cx="8641656" cy="502481"/>
          </a:xfrm>
          <a:prstGeom prst="rect">
            <a:avLst/>
          </a:prstGeom>
        </p:spPr>
        <p:txBody>
          <a:bodyPr vert="horz" lIns="72000" tIns="18000" rIns="72000" bIns="18000" rtlCol="0">
            <a:norm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204288"/>
              </a:buClr>
              <a:buFont typeface="Arial" charset="0"/>
              <a:buNone/>
              <a:defRPr sz="1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558" indent="-17779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600" b="0">
                <a:solidFill>
                  <a:schemeClr val="tx1"/>
                </a:solidFill>
                <a:latin typeface="+mn-lt"/>
              </a:defRPr>
            </a:lvl2pPr>
            <a:lvl3pPr marL="449251" indent="-18255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400" b="0">
                <a:solidFill>
                  <a:schemeClr val="tx1"/>
                </a:solidFill>
                <a:latin typeface="+mn-lt"/>
              </a:defRPr>
            </a:lvl3pPr>
            <a:lvl4pPr marL="715945" indent="-17462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300" b="0">
                <a:solidFill>
                  <a:schemeClr val="tx1"/>
                </a:solidFill>
                <a:latin typeface="+mn-lt"/>
              </a:defRPr>
            </a:lvl4pPr>
            <a:lvl5pPr marL="982638" indent="-17462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200" b="0">
                <a:solidFill>
                  <a:schemeClr val="tx1"/>
                </a:solidFill>
                <a:latin typeface="+mn-lt"/>
              </a:defRPr>
            </a:lvl5pPr>
            <a:lvl6pPr marL="2514537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726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8914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103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r>
              <a:rPr lang="en-GB" kern="0" dirty="0" smtClean="0"/>
              <a:t>Also other forces</a:t>
            </a:r>
            <a:endParaRPr lang="en-US" kern="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8000" y="1728000"/>
            <a:ext cx="4857175" cy="31702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8000" y="1728000"/>
            <a:ext cx="4857175" cy="3171635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52000" y="2069269"/>
            <a:ext cx="8641656" cy="2158481"/>
            <a:chOff x="252000" y="2069269"/>
            <a:chExt cx="8641656" cy="2158481"/>
          </a:xfrm>
        </p:grpSpPr>
        <p:sp>
          <p:nvSpPr>
            <p:cNvPr id="12" name="Content Placeholder 4"/>
            <p:cNvSpPr txBox="1">
              <a:spLocks/>
            </p:cNvSpPr>
            <p:nvPr/>
          </p:nvSpPr>
          <p:spPr>
            <a:xfrm>
              <a:off x="252000" y="2069269"/>
              <a:ext cx="8641656" cy="1512825"/>
            </a:xfrm>
            <a:prstGeom prst="rect">
              <a:avLst/>
            </a:prstGeom>
          </p:spPr>
          <p:txBody>
            <a:bodyPr vert="horz" lIns="72000" tIns="18000" rIns="72000" bIns="18000" rtlCol="0">
              <a:normAutofit/>
            </a:bodyPr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204288"/>
                </a:buClr>
                <a:buFont typeface="Arial" charset="0"/>
                <a:buNone/>
                <a:defRPr sz="1800" b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2558" indent="-177796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90000"/>
                <a:buFont typeface="Calibri" panose="020F0502020204030204" pitchFamily="34" charset="0"/>
                <a:buChar char="▪"/>
                <a:defRPr sz="1600" b="0">
                  <a:solidFill>
                    <a:schemeClr val="tx1"/>
                  </a:solidFill>
                  <a:latin typeface="+mn-lt"/>
                </a:defRPr>
              </a:lvl2pPr>
              <a:lvl3pPr marL="449251" indent="-182558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90000"/>
                <a:buFont typeface="Calibri" panose="020F0502020204030204" pitchFamily="34" charset="0"/>
                <a:buChar char="▪"/>
                <a:defRPr sz="1400" b="0">
                  <a:solidFill>
                    <a:schemeClr val="tx1"/>
                  </a:solidFill>
                  <a:latin typeface="+mn-lt"/>
                </a:defRPr>
              </a:lvl3pPr>
              <a:lvl4pPr marL="715945" indent="-174621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90000"/>
                <a:buFont typeface="Calibri" panose="020F0502020204030204" pitchFamily="34" charset="0"/>
                <a:buChar char="▪"/>
                <a:defRPr sz="1300" b="0">
                  <a:solidFill>
                    <a:schemeClr val="tx1"/>
                  </a:solidFill>
                  <a:latin typeface="+mn-lt"/>
                </a:defRPr>
              </a:lvl4pPr>
              <a:lvl5pPr marL="982638" indent="-174621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90000"/>
                <a:buFont typeface="Calibri" panose="020F0502020204030204" pitchFamily="34" charset="0"/>
                <a:buChar char="▪"/>
                <a:defRPr sz="1200" b="0">
                  <a:solidFill>
                    <a:schemeClr val="tx1"/>
                  </a:solidFill>
                  <a:latin typeface="+mn-lt"/>
                </a:defRPr>
              </a:lvl5pPr>
              <a:lvl6pPr marL="2514537" indent="-228594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A1BADD"/>
                </a:buClr>
                <a:buChar char="•"/>
                <a:defRPr sz="2000">
                  <a:solidFill>
                    <a:srgbClr val="204288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</a:defRPr>
              </a:lvl6pPr>
              <a:lvl7pPr marL="2971726" indent="-228594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A1BADD"/>
                </a:buClr>
                <a:buChar char="•"/>
                <a:defRPr sz="2000">
                  <a:solidFill>
                    <a:srgbClr val="204288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</a:defRPr>
              </a:lvl7pPr>
              <a:lvl8pPr marL="3428914" indent="-228594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A1BADD"/>
                </a:buClr>
                <a:buChar char="•"/>
                <a:defRPr sz="2000">
                  <a:solidFill>
                    <a:srgbClr val="204288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</a:defRPr>
              </a:lvl8pPr>
              <a:lvl9pPr marL="3886103" indent="-228594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A1BADD"/>
                </a:buClr>
                <a:buChar char="•"/>
                <a:defRPr sz="2000">
                  <a:solidFill>
                    <a:srgbClr val="204288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</a:defRPr>
              </a:lvl9pPr>
            </a:lstStyle>
            <a:p>
              <a:r>
                <a:rPr lang="en-GB" kern="0" dirty="0" smtClean="0"/>
                <a:t>Note:</a:t>
              </a:r>
            </a:p>
            <a:p>
              <a:r>
                <a:rPr lang="en-GB" kern="0" dirty="0" smtClean="0"/>
                <a:t>Compressive force:</a:t>
              </a:r>
            </a:p>
            <a:p>
              <a:r>
                <a:rPr lang="en-GB" kern="0" dirty="0" smtClean="0"/>
                <a:t>Asymptote cannot pass</a:t>
              </a:r>
            </a:p>
            <a:p>
              <a:r>
                <a:rPr lang="en-GB" kern="0" dirty="0"/>
                <a:t>b</a:t>
              </a:r>
              <a:r>
                <a:rPr lang="en-GB" kern="0" dirty="0" smtClean="0"/>
                <a:t>uckling length </a:t>
              </a:r>
              <a:r>
                <a:rPr lang="en-GB" i="1" kern="0" dirty="0" smtClean="0"/>
                <a:t>b</a:t>
              </a:r>
              <a:endParaRPr lang="en-US" kern="0" dirty="0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9987" y="3705952"/>
              <a:ext cx="1145963" cy="5217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49997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kern="0" dirty="0" smtClean="0">
              <a:cs typeface="Calibri" pitchFamily="34" charset="0"/>
            </a:endParaRPr>
          </a:p>
          <a:p>
            <a:r>
              <a:rPr lang="en-US" kern="0" dirty="0" smtClean="0">
                <a:cs typeface="Calibri" pitchFamily="34" charset="0"/>
              </a:rPr>
              <a:t>International </a:t>
            </a:r>
            <a:r>
              <a:rPr lang="en-US" kern="0" dirty="0">
                <a:cs typeface="Calibri" pitchFamily="34" charset="0"/>
              </a:rPr>
              <a:t>Wire &amp; Cable Symposium, Providence (RI), 12 October 2020</a:t>
            </a:r>
            <a:endParaRPr lang="fr-FR" b="1" dirty="0"/>
          </a:p>
          <a:p>
            <a:endParaRPr lang="fr-FR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242228F-7E59-4634-99A0-C351006F704F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51521" y="1058867"/>
            <a:ext cx="8641656" cy="502481"/>
          </a:xfrm>
        </p:spPr>
        <p:txBody>
          <a:bodyPr/>
          <a:lstStyle/>
          <a:p>
            <a:r>
              <a:rPr lang="en-GB" dirty="0" smtClean="0"/>
              <a:t>Numerical solution for 50 N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Analysis: Hanging of duct</a:t>
            </a:r>
            <a:endParaRPr lang="en-US" dirty="0"/>
          </a:p>
        </p:txBody>
      </p:sp>
      <p:sp>
        <p:nvSpPr>
          <p:cNvPr id="11" name="Content Placeholder 4"/>
          <p:cNvSpPr txBox="1">
            <a:spLocks/>
          </p:cNvSpPr>
          <p:nvPr/>
        </p:nvSpPr>
        <p:spPr>
          <a:xfrm>
            <a:off x="252000" y="1563750"/>
            <a:ext cx="8641656" cy="502481"/>
          </a:xfrm>
          <a:prstGeom prst="rect">
            <a:avLst/>
          </a:prstGeom>
        </p:spPr>
        <p:txBody>
          <a:bodyPr vert="horz" lIns="72000" tIns="18000" rIns="72000" bIns="18000" rtlCol="0">
            <a:norm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204288"/>
              </a:buClr>
              <a:buFont typeface="Arial" charset="0"/>
              <a:buNone/>
              <a:defRPr sz="1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558" indent="-17779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600" b="0">
                <a:solidFill>
                  <a:schemeClr val="tx1"/>
                </a:solidFill>
                <a:latin typeface="+mn-lt"/>
              </a:defRPr>
            </a:lvl2pPr>
            <a:lvl3pPr marL="449251" indent="-18255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400" b="0">
                <a:solidFill>
                  <a:schemeClr val="tx1"/>
                </a:solidFill>
                <a:latin typeface="+mn-lt"/>
              </a:defRPr>
            </a:lvl3pPr>
            <a:lvl4pPr marL="715945" indent="-17462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300" b="0">
                <a:solidFill>
                  <a:schemeClr val="tx1"/>
                </a:solidFill>
                <a:latin typeface="+mn-lt"/>
              </a:defRPr>
            </a:lvl4pPr>
            <a:lvl5pPr marL="982638" indent="-17462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200" b="0">
                <a:solidFill>
                  <a:schemeClr val="tx1"/>
                </a:solidFill>
                <a:latin typeface="+mn-lt"/>
              </a:defRPr>
            </a:lvl5pPr>
            <a:lvl6pPr marL="2514537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726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8914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103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r>
              <a:rPr lang="en-GB" kern="0" dirty="0" smtClean="0"/>
              <a:t>Also other forces</a:t>
            </a:r>
            <a:endParaRPr lang="en-US" kern="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0000" y="900000"/>
            <a:ext cx="5506229" cy="34948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0000" y="900000"/>
            <a:ext cx="5506229" cy="349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399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kern="0" dirty="0">
                <a:cs typeface="Calibri" pitchFamily="34" charset="0"/>
              </a:rPr>
              <a:t>International Wire &amp; Cable Symposium, Providence (RI), 12 October 2020</a:t>
            </a:r>
            <a:endParaRPr lang="fr-FR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242228F-7E59-4634-99A0-C351006F704F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51521" y="1058867"/>
            <a:ext cx="8641656" cy="504883"/>
          </a:xfrm>
        </p:spPr>
        <p:txBody>
          <a:bodyPr/>
          <a:lstStyle/>
          <a:p>
            <a:r>
              <a:rPr lang="en-GB" dirty="0" smtClean="0"/>
              <a:t>Temperature change </a:t>
            </a:r>
            <a:r>
              <a:rPr lang="en-GB" dirty="0" smtClean="0">
                <a:cs typeface="Arial" panose="020B0604020202020204" pitchFamily="34" charset="0"/>
              </a:rPr>
              <a:t>→ length changes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Analysis: Temperature effects</a:t>
            </a:r>
            <a:endParaRPr lang="en-US" dirty="0"/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252000" y="1707750"/>
            <a:ext cx="8641656" cy="504883"/>
          </a:xfrm>
          <a:prstGeom prst="rect">
            <a:avLst/>
          </a:prstGeom>
        </p:spPr>
        <p:txBody>
          <a:bodyPr vert="horz" lIns="72000" tIns="18000" rIns="72000" bIns="18000" rtlCol="0">
            <a:norm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204288"/>
              </a:buClr>
              <a:buFont typeface="Arial" charset="0"/>
              <a:buNone/>
              <a:defRPr sz="1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558" indent="-17779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600" b="0">
                <a:solidFill>
                  <a:schemeClr val="tx1"/>
                </a:solidFill>
                <a:latin typeface="+mn-lt"/>
              </a:defRPr>
            </a:lvl2pPr>
            <a:lvl3pPr marL="449251" indent="-18255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400" b="0">
                <a:solidFill>
                  <a:schemeClr val="tx1"/>
                </a:solidFill>
                <a:latin typeface="+mn-lt"/>
              </a:defRPr>
            </a:lvl3pPr>
            <a:lvl4pPr marL="715945" indent="-17462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300" b="0">
                <a:solidFill>
                  <a:schemeClr val="tx1"/>
                </a:solidFill>
                <a:latin typeface="+mn-lt"/>
              </a:defRPr>
            </a:lvl4pPr>
            <a:lvl5pPr marL="982638" indent="-17462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200" b="0">
                <a:solidFill>
                  <a:schemeClr val="tx1"/>
                </a:solidFill>
                <a:latin typeface="+mn-lt"/>
              </a:defRPr>
            </a:lvl5pPr>
            <a:lvl6pPr marL="2514537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726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8914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103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r>
              <a:rPr lang="en-GB" kern="0" dirty="0" smtClean="0"/>
              <a:t>Length change </a:t>
            </a:r>
            <a:r>
              <a:rPr lang="en-GB" kern="0" dirty="0" smtClean="0">
                <a:cs typeface="Arial" panose="020B0604020202020204" pitchFamily="34" charset="0"/>
              </a:rPr>
              <a:t>→ sag changes</a:t>
            </a:r>
            <a:endParaRPr lang="en-US" kern="0" dirty="0"/>
          </a:p>
        </p:txBody>
      </p:sp>
      <p:sp>
        <p:nvSpPr>
          <p:cNvPr id="8" name="Content Placeholder 4"/>
          <p:cNvSpPr txBox="1">
            <a:spLocks/>
          </p:cNvSpPr>
          <p:nvPr/>
        </p:nvSpPr>
        <p:spPr>
          <a:xfrm>
            <a:off x="252000" y="2355750"/>
            <a:ext cx="8641656" cy="504883"/>
          </a:xfrm>
          <a:prstGeom prst="rect">
            <a:avLst/>
          </a:prstGeom>
        </p:spPr>
        <p:txBody>
          <a:bodyPr vert="horz" lIns="72000" tIns="18000" rIns="72000" bIns="18000" rtlCol="0">
            <a:norm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204288"/>
              </a:buClr>
              <a:buFont typeface="Arial" charset="0"/>
              <a:buNone/>
              <a:defRPr sz="1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558" indent="-17779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600" b="0">
                <a:solidFill>
                  <a:schemeClr val="tx1"/>
                </a:solidFill>
                <a:latin typeface="+mn-lt"/>
              </a:defRPr>
            </a:lvl2pPr>
            <a:lvl3pPr marL="449251" indent="-18255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400" b="0">
                <a:solidFill>
                  <a:schemeClr val="tx1"/>
                </a:solidFill>
                <a:latin typeface="+mn-lt"/>
              </a:defRPr>
            </a:lvl3pPr>
            <a:lvl4pPr marL="715945" indent="-17462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300" b="0">
                <a:solidFill>
                  <a:schemeClr val="tx1"/>
                </a:solidFill>
                <a:latin typeface="+mn-lt"/>
              </a:defRPr>
            </a:lvl4pPr>
            <a:lvl5pPr marL="982638" indent="-17462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200" b="0">
                <a:solidFill>
                  <a:schemeClr val="tx1"/>
                </a:solidFill>
                <a:latin typeface="+mn-lt"/>
              </a:defRPr>
            </a:lvl5pPr>
            <a:lvl6pPr marL="2514537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726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8914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103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r>
              <a:rPr lang="en-GB" kern="0" dirty="0" smtClean="0"/>
              <a:t>Length change </a:t>
            </a:r>
            <a:r>
              <a:rPr lang="en-GB" kern="0" dirty="0" smtClean="0">
                <a:cs typeface="Arial" panose="020B0604020202020204" pitchFamily="34" charset="0"/>
              </a:rPr>
              <a:t>→ also force changes</a:t>
            </a:r>
            <a:endParaRPr lang="en-US" kern="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1224" y="1491750"/>
            <a:ext cx="1784776" cy="7339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7971" y="969952"/>
            <a:ext cx="946029" cy="521798"/>
          </a:xfrm>
          <a:prstGeom prst="rect">
            <a:avLst/>
          </a:prstGeom>
        </p:spPr>
      </p:pic>
      <p:sp>
        <p:nvSpPr>
          <p:cNvPr id="12" name="Content Placeholder 4"/>
          <p:cNvSpPr txBox="1">
            <a:spLocks/>
          </p:cNvSpPr>
          <p:nvPr/>
        </p:nvSpPr>
        <p:spPr>
          <a:xfrm>
            <a:off x="250344" y="3650867"/>
            <a:ext cx="8641656" cy="504883"/>
          </a:xfrm>
          <a:prstGeom prst="rect">
            <a:avLst/>
          </a:prstGeom>
        </p:spPr>
        <p:txBody>
          <a:bodyPr vert="horz" lIns="72000" tIns="18000" rIns="72000" bIns="18000" rtlCol="0">
            <a:norm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204288"/>
              </a:buClr>
              <a:buFont typeface="Arial" charset="0"/>
              <a:buNone/>
              <a:defRPr sz="1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558" indent="-17779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600" b="0">
                <a:solidFill>
                  <a:schemeClr val="tx1"/>
                </a:solidFill>
                <a:latin typeface="+mn-lt"/>
              </a:defRPr>
            </a:lvl2pPr>
            <a:lvl3pPr marL="449251" indent="-18255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400" b="0">
                <a:solidFill>
                  <a:schemeClr val="tx1"/>
                </a:solidFill>
                <a:latin typeface="+mn-lt"/>
              </a:defRPr>
            </a:lvl3pPr>
            <a:lvl4pPr marL="715945" indent="-17462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300" b="0">
                <a:solidFill>
                  <a:schemeClr val="tx1"/>
                </a:solidFill>
                <a:latin typeface="+mn-lt"/>
              </a:defRPr>
            </a:lvl4pPr>
            <a:lvl5pPr marL="982638" indent="-17462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200" b="0">
                <a:solidFill>
                  <a:schemeClr val="tx1"/>
                </a:solidFill>
                <a:latin typeface="+mn-lt"/>
              </a:defRPr>
            </a:lvl5pPr>
            <a:lvl6pPr marL="2514537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726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8914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103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r>
              <a:rPr lang="en-GB" kern="0" dirty="0" smtClean="0"/>
              <a:t>New equilibrium with new length, force and sag</a:t>
            </a:r>
            <a:endParaRPr lang="en-US" kern="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7971" y="2265952"/>
            <a:ext cx="946029" cy="52179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7998" y="2870061"/>
            <a:ext cx="1134000" cy="583366"/>
          </a:xfrm>
          <a:prstGeom prst="rect">
            <a:avLst/>
          </a:prstGeom>
        </p:spPr>
      </p:pic>
      <p:sp>
        <p:nvSpPr>
          <p:cNvPr id="16" name="Content Placeholder 4"/>
          <p:cNvSpPr txBox="1">
            <a:spLocks/>
          </p:cNvSpPr>
          <p:nvPr/>
        </p:nvSpPr>
        <p:spPr>
          <a:xfrm>
            <a:off x="252000" y="3003750"/>
            <a:ext cx="8641656" cy="504883"/>
          </a:xfrm>
          <a:prstGeom prst="rect">
            <a:avLst/>
          </a:prstGeom>
        </p:spPr>
        <p:txBody>
          <a:bodyPr vert="horz" lIns="72000" tIns="18000" rIns="72000" bIns="18000" rtlCol="0">
            <a:norm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204288"/>
              </a:buClr>
              <a:buFont typeface="Arial" charset="0"/>
              <a:buNone/>
              <a:defRPr sz="1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558" indent="-17779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600" b="0">
                <a:solidFill>
                  <a:schemeClr val="tx1"/>
                </a:solidFill>
                <a:latin typeface="+mn-lt"/>
              </a:defRPr>
            </a:lvl2pPr>
            <a:lvl3pPr marL="449251" indent="-18255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400" b="0">
                <a:solidFill>
                  <a:schemeClr val="tx1"/>
                </a:solidFill>
                <a:latin typeface="+mn-lt"/>
              </a:defRPr>
            </a:lvl3pPr>
            <a:lvl4pPr marL="715945" indent="-17462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300" b="0">
                <a:solidFill>
                  <a:schemeClr val="tx1"/>
                </a:solidFill>
                <a:latin typeface="+mn-lt"/>
              </a:defRPr>
            </a:lvl4pPr>
            <a:lvl5pPr marL="982638" indent="-17462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200" b="0">
                <a:solidFill>
                  <a:schemeClr val="tx1"/>
                </a:solidFill>
                <a:latin typeface="+mn-lt"/>
              </a:defRPr>
            </a:lvl5pPr>
            <a:lvl6pPr marL="2514537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726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8914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103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r>
              <a:rPr lang="en-GB" kern="0" dirty="0" smtClean="0"/>
              <a:t>Sag change </a:t>
            </a:r>
            <a:r>
              <a:rPr lang="en-GB" kern="0" dirty="0" smtClean="0">
                <a:cs typeface="Arial" panose="020B0604020202020204" pitchFamily="34" charset="0"/>
              </a:rPr>
              <a:t>→ force changes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2882862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/>
      <p:bldP spid="8" grpId="0"/>
      <p:bldP spid="12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kern="0" dirty="0">
                <a:cs typeface="Calibri" pitchFamily="34" charset="0"/>
              </a:rPr>
              <a:t>International Wire &amp; Cable Symposium, Providence (RI), 12 October 2020</a:t>
            </a:r>
            <a:endParaRPr lang="fr-FR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242228F-7E59-4634-99A0-C351006F704F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51521" y="1058867"/>
            <a:ext cx="8641656" cy="504883"/>
          </a:xfrm>
        </p:spPr>
        <p:txBody>
          <a:bodyPr/>
          <a:lstStyle/>
          <a:p>
            <a:r>
              <a:rPr lang="en-GB" dirty="0" smtClean="0"/>
              <a:t>Initial (mounting) situation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Analysis: Temperature effects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0000" y="1080000"/>
            <a:ext cx="4857175" cy="317163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0" y="1080000"/>
            <a:ext cx="4857175" cy="3170294"/>
          </a:xfrm>
          <a:prstGeom prst="rect">
            <a:avLst/>
          </a:prstGeom>
        </p:spPr>
      </p:pic>
      <p:sp>
        <p:nvSpPr>
          <p:cNvPr id="15" name="Content Placeholder 4"/>
          <p:cNvSpPr txBox="1">
            <a:spLocks/>
          </p:cNvSpPr>
          <p:nvPr/>
        </p:nvSpPr>
        <p:spPr>
          <a:xfrm>
            <a:off x="252000" y="1706867"/>
            <a:ext cx="8641656" cy="504883"/>
          </a:xfrm>
          <a:prstGeom prst="rect">
            <a:avLst/>
          </a:prstGeom>
        </p:spPr>
        <p:txBody>
          <a:bodyPr vert="horz" lIns="72000" tIns="18000" rIns="72000" bIns="18000" rtlCol="0">
            <a:norm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204288"/>
              </a:buClr>
              <a:buFont typeface="Arial" charset="0"/>
              <a:buNone/>
              <a:defRPr sz="1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558" indent="-17779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600" b="0">
                <a:solidFill>
                  <a:schemeClr val="tx1"/>
                </a:solidFill>
                <a:latin typeface="+mn-lt"/>
              </a:defRPr>
            </a:lvl2pPr>
            <a:lvl3pPr marL="449251" indent="-18255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400" b="0">
                <a:solidFill>
                  <a:schemeClr val="tx1"/>
                </a:solidFill>
                <a:latin typeface="+mn-lt"/>
              </a:defRPr>
            </a:lvl3pPr>
            <a:lvl4pPr marL="715945" indent="-17462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300" b="0">
                <a:solidFill>
                  <a:schemeClr val="tx1"/>
                </a:solidFill>
                <a:latin typeface="+mn-lt"/>
              </a:defRPr>
            </a:lvl4pPr>
            <a:lvl5pPr marL="982638" indent="-17462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200" b="0">
                <a:solidFill>
                  <a:schemeClr val="tx1"/>
                </a:solidFill>
                <a:latin typeface="+mn-lt"/>
              </a:defRPr>
            </a:lvl5pPr>
            <a:lvl6pPr marL="2514537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726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8914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103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r>
              <a:rPr lang="en-GB" kern="0" dirty="0" smtClean="0"/>
              <a:t>After temperature increase</a:t>
            </a:r>
            <a:endParaRPr lang="en-US" kern="0" dirty="0"/>
          </a:p>
        </p:txBody>
      </p:sp>
      <p:sp>
        <p:nvSpPr>
          <p:cNvPr id="16" name="Content Placeholder 4"/>
          <p:cNvSpPr txBox="1">
            <a:spLocks/>
          </p:cNvSpPr>
          <p:nvPr/>
        </p:nvSpPr>
        <p:spPr>
          <a:xfrm>
            <a:off x="252000" y="2354867"/>
            <a:ext cx="3348000" cy="792883"/>
          </a:xfrm>
          <a:prstGeom prst="rect">
            <a:avLst/>
          </a:prstGeom>
        </p:spPr>
        <p:txBody>
          <a:bodyPr vert="horz" lIns="72000" tIns="18000" rIns="72000" bIns="18000" rtlCol="0">
            <a:norm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204288"/>
              </a:buClr>
              <a:buFont typeface="Arial" charset="0"/>
              <a:buNone/>
              <a:defRPr sz="1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558" indent="-17779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600" b="0">
                <a:solidFill>
                  <a:schemeClr val="tx1"/>
                </a:solidFill>
                <a:latin typeface="+mn-lt"/>
              </a:defRPr>
            </a:lvl2pPr>
            <a:lvl3pPr marL="449251" indent="-18255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400" b="0">
                <a:solidFill>
                  <a:schemeClr val="tx1"/>
                </a:solidFill>
                <a:latin typeface="+mn-lt"/>
              </a:defRPr>
            </a:lvl3pPr>
            <a:lvl4pPr marL="715945" indent="-17462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300" b="0">
                <a:solidFill>
                  <a:schemeClr val="tx1"/>
                </a:solidFill>
                <a:latin typeface="+mn-lt"/>
              </a:defRPr>
            </a:lvl4pPr>
            <a:lvl5pPr marL="982638" indent="-17462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200" b="0">
                <a:solidFill>
                  <a:schemeClr val="tx1"/>
                </a:solidFill>
                <a:latin typeface="+mn-lt"/>
              </a:defRPr>
            </a:lvl5pPr>
            <a:lvl6pPr marL="2514537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726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8914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103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r>
              <a:rPr lang="en-GB" kern="0" dirty="0" smtClean="0"/>
              <a:t>Note the tensile and compressive zones left and right of blue line</a:t>
            </a:r>
            <a:endParaRPr lang="en-US" kern="0" dirty="0"/>
          </a:p>
        </p:txBody>
      </p:sp>
      <p:sp>
        <p:nvSpPr>
          <p:cNvPr id="17" name="Content Placeholder 4"/>
          <p:cNvSpPr txBox="1">
            <a:spLocks/>
          </p:cNvSpPr>
          <p:nvPr/>
        </p:nvSpPr>
        <p:spPr>
          <a:xfrm>
            <a:off x="252000" y="3290866"/>
            <a:ext cx="3348000" cy="1440883"/>
          </a:xfrm>
          <a:prstGeom prst="rect">
            <a:avLst/>
          </a:prstGeom>
        </p:spPr>
        <p:txBody>
          <a:bodyPr vert="horz" lIns="72000" tIns="18000" rIns="72000" bIns="18000" rtlCol="0">
            <a:norm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204288"/>
              </a:buClr>
              <a:buFont typeface="Arial" charset="0"/>
              <a:buNone/>
              <a:defRPr sz="1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558" indent="-17779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600" b="0">
                <a:solidFill>
                  <a:schemeClr val="tx1"/>
                </a:solidFill>
                <a:latin typeface="+mn-lt"/>
              </a:defRPr>
            </a:lvl2pPr>
            <a:lvl3pPr marL="449251" indent="-18255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400" b="0">
                <a:solidFill>
                  <a:schemeClr val="tx1"/>
                </a:solidFill>
                <a:latin typeface="+mn-lt"/>
              </a:defRPr>
            </a:lvl3pPr>
            <a:lvl4pPr marL="715945" indent="-17462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300" b="0">
                <a:solidFill>
                  <a:schemeClr val="tx1"/>
                </a:solidFill>
                <a:latin typeface="+mn-lt"/>
              </a:defRPr>
            </a:lvl4pPr>
            <a:lvl5pPr marL="982638" indent="-17462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1200" b="0">
                <a:solidFill>
                  <a:schemeClr val="tx1"/>
                </a:solidFill>
                <a:latin typeface="+mn-lt"/>
              </a:defRPr>
            </a:lvl5pPr>
            <a:lvl6pPr marL="2514537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726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8914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103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1BADD"/>
              </a:buClr>
              <a:buChar char="•"/>
              <a:defRPr sz="2000">
                <a:solidFill>
                  <a:srgbClr val="20428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r>
              <a:rPr lang="en-GB" kern="0" dirty="0" smtClean="0"/>
              <a:t>Compressive:</a:t>
            </a:r>
          </a:p>
          <a:p>
            <a:r>
              <a:rPr lang="en-GB" kern="0" dirty="0" smtClean="0"/>
              <a:t>Rapid increase of sag after buckling length </a:t>
            </a:r>
            <a:r>
              <a:rPr lang="en-GB" i="1" kern="0" dirty="0" smtClean="0"/>
              <a:t>b</a:t>
            </a:r>
          </a:p>
          <a:p>
            <a:pPr lvl="1"/>
            <a:r>
              <a:rPr lang="en-GB" kern="0" dirty="0" smtClean="0"/>
              <a:t>20 °C </a:t>
            </a:r>
            <a:r>
              <a:rPr lang="en-GB" kern="0" dirty="0" smtClean="0">
                <a:cs typeface="Arial" panose="020B0604020202020204" pitchFamily="34" charset="0"/>
              </a:rPr>
              <a:t>→ 522 </a:t>
            </a:r>
            <a:r>
              <a:rPr lang="en-GB" kern="0" dirty="0">
                <a:cs typeface="Arial" panose="020B0604020202020204" pitchFamily="34" charset="0"/>
              </a:rPr>
              <a:t>N </a:t>
            </a:r>
            <a:r>
              <a:rPr lang="en-GB" kern="0" dirty="0" smtClean="0">
                <a:cs typeface="Arial" panose="020B0604020202020204" pitchFamily="34" charset="0"/>
              </a:rPr>
              <a:t>→ </a:t>
            </a:r>
            <a:r>
              <a:rPr lang="en-GB" i="1" kern="0" dirty="0" smtClean="0">
                <a:cs typeface="Arial" panose="020B0604020202020204" pitchFamily="34" charset="0"/>
              </a:rPr>
              <a:t>b</a:t>
            </a:r>
            <a:r>
              <a:rPr lang="en-GB" kern="0" dirty="0" smtClean="0">
                <a:cs typeface="Arial" panose="020B0604020202020204" pitchFamily="34" charset="0"/>
              </a:rPr>
              <a:t> = 1.32 m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3229245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15" grpId="0"/>
      <p:bldP spid="16" grpId="0"/>
      <p:bldP spid="17" grpId="0"/>
    </p:bldLst>
  </p:timing>
</p:sld>
</file>

<file path=ppt/theme/theme1.xml><?xml version="1.0" encoding="utf-8"?>
<a:theme xmlns:a="http://schemas.openxmlformats.org/drawingml/2006/main" name="Plumettaz Standard v2020 edt02">
  <a:themeElements>
    <a:clrScheme name="Plumettaz v2020 edt02">
      <a:dk1>
        <a:srgbClr val="767881"/>
      </a:dk1>
      <a:lt1>
        <a:srgbClr val="FFFFFF"/>
      </a:lt1>
      <a:dk2>
        <a:srgbClr val="D0D0D0"/>
      </a:dk2>
      <a:lt2>
        <a:srgbClr val="FFFFFF"/>
      </a:lt2>
      <a:accent1>
        <a:srgbClr val="002169"/>
      </a:accent1>
      <a:accent2>
        <a:srgbClr val="FFC629"/>
      </a:accent2>
      <a:accent3>
        <a:srgbClr val="A12B2A"/>
      </a:accent3>
      <a:accent4>
        <a:srgbClr val="C0DF88"/>
      </a:accent4>
      <a:accent5>
        <a:srgbClr val="99A6BE"/>
      </a:accent5>
      <a:accent6>
        <a:srgbClr val="BADCE6"/>
      </a:accent6>
      <a:hlink>
        <a:srgbClr val="3399FF"/>
      </a:hlink>
      <a:folHlink>
        <a:srgbClr val="3366CC"/>
      </a:folHlink>
    </a:clrScheme>
    <a:fontScheme name="Plumettaz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200" dirty="0" smtClean="0">
            <a:solidFill>
              <a:schemeClr val="bg1"/>
            </a:solidFill>
          </a:defRPr>
        </a:defPPr>
      </a:lstStyle>
      <a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a:style>
    </a:spDef>
    <a:txDef>
      <a:spPr/>
      <a:bodyPr wrap="square" lIns="72000" rIns="0" rtlCol="0">
        <a:spAutoFit/>
      </a:bodyPr>
      <a:lstStyle>
        <a:defPPr algn="l">
          <a:defRPr kern="0" dirty="0" err="1" smtClean="0">
            <a:latin typeface="+mn-lt"/>
          </a:defRPr>
        </a:defPPr>
      </a:lstStyle>
    </a:txDef>
  </a:objectDefaults>
  <a:extraClrSchemeLst>
    <a:extraClrScheme>
      <a:clrScheme name="Vibration 1">
        <a:dk1>
          <a:srgbClr val="BD3737"/>
        </a:dk1>
        <a:lt1>
          <a:srgbClr val="FFFFFF"/>
        </a:lt1>
        <a:dk2>
          <a:srgbClr val="721E1E"/>
        </a:dk2>
        <a:lt2>
          <a:srgbClr val="FFCC00"/>
        </a:lt2>
        <a:accent1>
          <a:srgbClr val="FF6600"/>
        </a:accent1>
        <a:accent2>
          <a:srgbClr val="CC3300"/>
        </a:accent2>
        <a:accent3>
          <a:srgbClr val="BCABAB"/>
        </a:accent3>
        <a:accent4>
          <a:srgbClr val="DADADA"/>
        </a:accent4>
        <a:accent5>
          <a:srgbClr val="FFB8AA"/>
        </a:accent5>
        <a:accent6>
          <a:srgbClr val="B92D00"/>
        </a:accent6>
        <a:hlink>
          <a:srgbClr val="F7CC2F"/>
        </a:hlink>
        <a:folHlink>
          <a:srgbClr val="C7C6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bration 2">
        <a:dk1>
          <a:srgbClr val="000099"/>
        </a:dk1>
        <a:lt1>
          <a:srgbClr val="FFFFFF"/>
        </a:lt1>
        <a:dk2>
          <a:srgbClr val="000066"/>
        </a:dk2>
        <a:lt2>
          <a:srgbClr val="EAEAEA"/>
        </a:lt2>
        <a:accent1>
          <a:srgbClr val="66CCFF"/>
        </a:accent1>
        <a:accent2>
          <a:srgbClr val="0066FF"/>
        </a:accent2>
        <a:accent3>
          <a:srgbClr val="AAAAB8"/>
        </a:accent3>
        <a:accent4>
          <a:srgbClr val="DADADA"/>
        </a:accent4>
        <a:accent5>
          <a:srgbClr val="B8E2FF"/>
        </a:accent5>
        <a:accent6>
          <a:srgbClr val="005CE7"/>
        </a:accent6>
        <a:hlink>
          <a:srgbClr val="FFFFCC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bration 3">
        <a:dk1>
          <a:srgbClr val="6600CC"/>
        </a:dk1>
        <a:lt1>
          <a:srgbClr val="FFFFFF"/>
        </a:lt1>
        <a:dk2>
          <a:srgbClr val="4B0096"/>
        </a:dk2>
        <a:lt2>
          <a:srgbClr val="CDD7DF"/>
        </a:lt2>
        <a:accent1>
          <a:srgbClr val="9999FF"/>
        </a:accent1>
        <a:accent2>
          <a:srgbClr val="7850BA"/>
        </a:accent2>
        <a:accent3>
          <a:srgbClr val="B1AAC9"/>
        </a:accent3>
        <a:accent4>
          <a:srgbClr val="DADADA"/>
        </a:accent4>
        <a:accent5>
          <a:srgbClr val="CACAFF"/>
        </a:accent5>
        <a:accent6>
          <a:srgbClr val="6C48A8"/>
        </a:accent6>
        <a:hlink>
          <a:srgbClr val="00CCFF"/>
        </a:hlink>
        <a:folHlink>
          <a:srgbClr val="0796B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bration 4">
        <a:dk1>
          <a:srgbClr val="55863C"/>
        </a:dk1>
        <a:lt1>
          <a:srgbClr val="FFFFFF"/>
        </a:lt1>
        <a:dk2>
          <a:srgbClr val="375F2F"/>
        </a:dk2>
        <a:lt2>
          <a:srgbClr val="D1EFB3"/>
        </a:lt2>
        <a:accent1>
          <a:srgbClr val="00CC66"/>
        </a:accent1>
        <a:accent2>
          <a:srgbClr val="8EAC66"/>
        </a:accent2>
        <a:accent3>
          <a:srgbClr val="AEB6AD"/>
        </a:accent3>
        <a:accent4>
          <a:srgbClr val="DADADA"/>
        </a:accent4>
        <a:accent5>
          <a:srgbClr val="AAE2B8"/>
        </a:accent5>
        <a:accent6>
          <a:srgbClr val="809B5C"/>
        </a:accent6>
        <a:hlink>
          <a:srgbClr val="B4EF7F"/>
        </a:hlink>
        <a:folHlink>
          <a:srgbClr val="F8F6A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bration 5">
        <a:dk1>
          <a:srgbClr val="588073"/>
        </a:dk1>
        <a:lt1>
          <a:srgbClr val="FFFFFF"/>
        </a:lt1>
        <a:dk2>
          <a:srgbClr val="486768"/>
        </a:dk2>
        <a:lt2>
          <a:srgbClr val="DDDDDD"/>
        </a:lt2>
        <a:accent1>
          <a:srgbClr val="33CCCC"/>
        </a:accent1>
        <a:accent2>
          <a:srgbClr val="008871"/>
        </a:accent2>
        <a:accent3>
          <a:srgbClr val="B1B8B9"/>
        </a:accent3>
        <a:accent4>
          <a:srgbClr val="DADADA"/>
        </a:accent4>
        <a:accent5>
          <a:srgbClr val="ADE2E2"/>
        </a:accent5>
        <a:accent6>
          <a:srgbClr val="007B66"/>
        </a:accent6>
        <a:hlink>
          <a:srgbClr val="00CC99"/>
        </a:hlink>
        <a:folHlink>
          <a:srgbClr val="A8A8A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bration 6">
        <a:dk1>
          <a:srgbClr val="6B6C75"/>
        </a:dk1>
        <a:lt1>
          <a:srgbClr val="FFFFFF"/>
        </a:lt1>
        <a:dk2>
          <a:srgbClr val="575863"/>
        </a:dk2>
        <a:lt2>
          <a:srgbClr val="FFFFCC"/>
        </a:lt2>
        <a:accent1>
          <a:srgbClr val="677481"/>
        </a:accent1>
        <a:accent2>
          <a:srgbClr val="697E5E"/>
        </a:accent2>
        <a:accent3>
          <a:srgbClr val="B4B4B7"/>
        </a:accent3>
        <a:accent4>
          <a:srgbClr val="DADADA"/>
        </a:accent4>
        <a:accent5>
          <a:srgbClr val="B8BCC1"/>
        </a:accent5>
        <a:accent6>
          <a:srgbClr val="5E7254"/>
        </a:accent6>
        <a:hlink>
          <a:srgbClr val="E9E77F"/>
        </a:hlink>
        <a:folHlink>
          <a:srgbClr val="D3A44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bration 7">
        <a:dk1>
          <a:srgbClr val="000000"/>
        </a:dk1>
        <a:lt1>
          <a:srgbClr val="C4D6BE"/>
        </a:lt1>
        <a:dk2>
          <a:srgbClr val="339966"/>
        </a:dk2>
        <a:lt2>
          <a:srgbClr val="EFFBF0"/>
        </a:lt2>
        <a:accent1>
          <a:srgbClr val="DDDDDD"/>
        </a:accent1>
        <a:accent2>
          <a:srgbClr val="CCFF99"/>
        </a:accent2>
        <a:accent3>
          <a:srgbClr val="DEE8DB"/>
        </a:accent3>
        <a:accent4>
          <a:srgbClr val="000000"/>
        </a:accent4>
        <a:accent5>
          <a:srgbClr val="EBEBEB"/>
        </a:accent5>
        <a:accent6>
          <a:srgbClr val="B9E78A"/>
        </a:accent6>
        <a:hlink>
          <a:srgbClr val="009900"/>
        </a:hlink>
        <a:folHlink>
          <a:srgbClr val="33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bration 8">
        <a:dk1>
          <a:srgbClr val="000000"/>
        </a:dk1>
        <a:lt1>
          <a:srgbClr val="D6DAE4"/>
        </a:lt1>
        <a:dk2>
          <a:srgbClr val="000099"/>
        </a:dk2>
        <a:lt2>
          <a:srgbClr val="FFFFFF"/>
        </a:lt2>
        <a:accent1>
          <a:srgbClr val="BFDEE3"/>
        </a:accent1>
        <a:accent2>
          <a:srgbClr val="C0C0C0"/>
        </a:accent2>
        <a:accent3>
          <a:srgbClr val="E8EAEF"/>
        </a:accent3>
        <a:accent4>
          <a:srgbClr val="000000"/>
        </a:accent4>
        <a:accent5>
          <a:srgbClr val="DCECEF"/>
        </a:accent5>
        <a:accent6>
          <a:srgbClr val="AEAEAE"/>
        </a:accent6>
        <a:hlink>
          <a:srgbClr val="3333CC"/>
        </a:hlink>
        <a:folHlink>
          <a:srgbClr val="5E93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bration 9">
        <a:dk1>
          <a:srgbClr val="4A2500"/>
        </a:dk1>
        <a:lt1>
          <a:srgbClr val="C2C0BA"/>
        </a:lt1>
        <a:dk2>
          <a:srgbClr val="788569"/>
        </a:dk2>
        <a:lt2>
          <a:srgbClr val="F4F4EC"/>
        </a:lt2>
        <a:accent1>
          <a:srgbClr val="E1DFC1"/>
        </a:accent1>
        <a:accent2>
          <a:srgbClr val="A5A7AF"/>
        </a:accent2>
        <a:accent3>
          <a:srgbClr val="DDDCD9"/>
        </a:accent3>
        <a:accent4>
          <a:srgbClr val="3E1E00"/>
        </a:accent4>
        <a:accent5>
          <a:srgbClr val="EEECDD"/>
        </a:accent5>
        <a:accent6>
          <a:srgbClr val="95979E"/>
        </a:accent6>
        <a:hlink>
          <a:srgbClr val="9C9800"/>
        </a:hlink>
        <a:folHlink>
          <a:srgbClr val="66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lumettaz Powerpoint Template 16.9 v2020 edt02" id="{D4B98F55-2FA9-473F-8B1A-7D79AC0F5CEF}" vid="{6987AD6D-A94B-41FF-80CC-601ACA829F11}"/>
    </a:ext>
  </a:extLst>
</a:theme>
</file>

<file path=ppt/theme/theme2.xml><?xml version="1.0" encoding="utf-8"?>
<a:theme xmlns:a="http://schemas.openxmlformats.org/drawingml/2006/main" name="Plumettaz Title v2020 edt02">
  <a:themeElements>
    <a:clrScheme name="Plumettaz">
      <a:dk1>
        <a:srgbClr val="767881"/>
      </a:dk1>
      <a:lt1>
        <a:srgbClr val="FFFFFF"/>
      </a:lt1>
      <a:dk2>
        <a:srgbClr val="D0D0D0"/>
      </a:dk2>
      <a:lt2>
        <a:srgbClr val="FFFFFF"/>
      </a:lt2>
      <a:accent1>
        <a:srgbClr val="002169"/>
      </a:accent1>
      <a:accent2>
        <a:srgbClr val="FFC629"/>
      </a:accent2>
      <a:accent3>
        <a:srgbClr val="A12B2A"/>
      </a:accent3>
      <a:accent4>
        <a:srgbClr val="C0DF88"/>
      </a:accent4>
      <a:accent5>
        <a:srgbClr val="F3EFA1"/>
      </a:accent5>
      <a:accent6>
        <a:srgbClr val="BADCE6"/>
      </a:accent6>
      <a:hlink>
        <a:srgbClr val="3399FF"/>
      </a:hlink>
      <a:folHlink>
        <a:srgbClr val="3366CC"/>
      </a:folHlink>
    </a:clrScheme>
    <a:fontScheme name="Plumettaz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>
          <a:solidFill>
            <a:schemeClr val="bg1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000" dirty="0" err="1" smtClean="0">
            <a:solidFill>
              <a:schemeClr val="bg1"/>
            </a:solidFill>
          </a:defRPr>
        </a:defPPr>
      </a:lstStyle>
      <a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spcBef>
            <a:spcPct val="20000"/>
          </a:spcBef>
          <a:buClr>
            <a:srgbClr val="204288"/>
          </a:buClr>
          <a:defRPr kern="0" dirty="0">
            <a:solidFill>
              <a:srgbClr val="204288"/>
            </a:solidFill>
            <a:latin typeface="Calibri"/>
          </a:defRPr>
        </a:defPPr>
      </a:lstStyle>
    </a:txDef>
  </a:objectDefaults>
  <a:extraClrSchemeLst>
    <a:extraClrScheme>
      <a:clrScheme name="Vibration 1">
        <a:dk1>
          <a:srgbClr val="BD3737"/>
        </a:dk1>
        <a:lt1>
          <a:srgbClr val="FFFFFF"/>
        </a:lt1>
        <a:dk2>
          <a:srgbClr val="721E1E"/>
        </a:dk2>
        <a:lt2>
          <a:srgbClr val="FFCC00"/>
        </a:lt2>
        <a:accent1>
          <a:srgbClr val="FF6600"/>
        </a:accent1>
        <a:accent2>
          <a:srgbClr val="CC3300"/>
        </a:accent2>
        <a:accent3>
          <a:srgbClr val="BCABAB"/>
        </a:accent3>
        <a:accent4>
          <a:srgbClr val="DADADA"/>
        </a:accent4>
        <a:accent5>
          <a:srgbClr val="FFB8AA"/>
        </a:accent5>
        <a:accent6>
          <a:srgbClr val="B92D00"/>
        </a:accent6>
        <a:hlink>
          <a:srgbClr val="F7CC2F"/>
        </a:hlink>
        <a:folHlink>
          <a:srgbClr val="C7C6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bration 2">
        <a:dk1>
          <a:srgbClr val="000099"/>
        </a:dk1>
        <a:lt1>
          <a:srgbClr val="FFFFFF"/>
        </a:lt1>
        <a:dk2>
          <a:srgbClr val="000066"/>
        </a:dk2>
        <a:lt2>
          <a:srgbClr val="EAEAEA"/>
        </a:lt2>
        <a:accent1>
          <a:srgbClr val="66CCFF"/>
        </a:accent1>
        <a:accent2>
          <a:srgbClr val="0066FF"/>
        </a:accent2>
        <a:accent3>
          <a:srgbClr val="AAAAB8"/>
        </a:accent3>
        <a:accent4>
          <a:srgbClr val="DADADA"/>
        </a:accent4>
        <a:accent5>
          <a:srgbClr val="B8E2FF"/>
        </a:accent5>
        <a:accent6>
          <a:srgbClr val="005CE7"/>
        </a:accent6>
        <a:hlink>
          <a:srgbClr val="FFFFCC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bration 3">
        <a:dk1>
          <a:srgbClr val="6600CC"/>
        </a:dk1>
        <a:lt1>
          <a:srgbClr val="FFFFFF"/>
        </a:lt1>
        <a:dk2>
          <a:srgbClr val="4B0096"/>
        </a:dk2>
        <a:lt2>
          <a:srgbClr val="CDD7DF"/>
        </a:lt2>
        <a:accent1>
          <a:srgbClr val="9999FF"/>
        </a:accent1>
        <a:accent2>
          <a:srgbClr val="7850BA"/>
        </a:accent2>
        <a:accent3>
          <a:srgbClr val="B1AAC9"/>
        </a:accent3>
        <a:accent4>
          <a:srgbClr val="DADADA"/>
        </a:accent4>
        <a:accent5>
          <a:srgbClr val="CACAFF"/>
        </a:accent5>
        <a:accent6>
          <a:srgbClr val="6C48A8"/>
        </a:accent6>
        <a:hlink>
          <a:srgbClr val="00CCFF"/>
        </a:hlink>
        <a:folHlink>
          <a:srgbClr val="0796B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bration 4">
        <a:dk1>
          <a:srgbClr val="55863C"/>
        </a:dk1>
        <a:lt1>
          <a:srgbClr val="FFFFFF"/>
        </a:lt1>
        <a:dk2>
          <a:srgbClr val="375F2F"/>
        </a:dk2>
        <a:lt2>
          <a:srgbClr val="D1EFB3"/>
        </a:lt2>
        <a:accent1>
          <a:srgbClr val="00CC66"/>
        </a:accent1>
        <a:accent2>
          <a:srgbClr val="8EAC66"/>
        </a:accent2>
        <a:accent3>
          <a:srgbClr val="AEB6AD"/>
        </a:accent3>
        <a:accent4>
          <a:srgbClr val="DADADA"/>
        </a:accent4>
        <a:accent5>
          <a:srgbClr val="AAE2B8"/>
        </a:accent5>
        <a:accent6>
          <a:srgbClr val="809B5C"/>
        </a:accent6>
        <a:hlink>
          <a:srgbClr val="B4EF7F"/>
        </a:hlink>
        <a:folHlink>
          <a:srgbClr val="F8F6A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bration 5">
        <a:dk1>
          <a:srgbClr val="588073"/>
        </a:dk1>
        <a:lt1>
          <a:srgbClr val="FFFFFF"/>
        </a:lt1>
        <a:dk2>
          <a:srgbClr val="486768"/>
        </a:dk2>
        <a:lt2>
          <a:srgbClr val="DDDDDD"/>
        </a:lt2>
        <a:accent1>
          <a:srgbClr val="33CCCC"/>
        </a:accent1>
        <a:accent2>
          <a:srgbClr val="008871"/>
        </a:accent2>
        <a:accent3>
          <a:srgbClr val="B1B8B9"/>
        </a:accent3>
        <a:accent4>
          <a:srgbClr val="DADADA"/>
        </a:accent4>
        <a:accent5>
          <a:srgbClr val="ADE2E2"/>
        </a:accent5>
        <a:accent6>
          <a:srgbClr val="007B66"/>
        </a:accent6>
        <a:hlink>
          <a:srgbClr val="00CC99"/>
        </a:hlink>
        <a:folHlink>
          <a:srgbClr val="A8A8A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bration 6">
        <a:dk1>
          <a:srgbClr val="6B6C75"/>
        </a:dk1>
        <a:lt1>
          <a:srgbClr val="FFFFFF"/>
        </a:lt1>
        <a:dk2>
          <a:srgbClr val="575863"/>
        </a:dk2>
        <a:lt2>
          <a:srgbClr val="FFFFCC"/>
        </a:lt2>
        <a:accent1>
          <a:srgbClr val="677481"/>
        </a:accent1>
        <a:accent2>
          <a:srgbClr val="697E5E"/>
        </a:accent2>
        <a:accent3>
          <a:srgbClr val="B4B4B7"/>
        </a:accent3>
        <a:accent4>
          <a:srgbClr val="DADADA"/>
        </a:accent4>
        <a:accent5>
          <a:srgbClr val="B8BCC1"/>
        </a:accent5>
        <a:accent6>
          <a:srgbClr val="5E7254"/>
        </a:accent6>
        <a:hlink>
          <a:srgbClr val="E9E77F"/>
        </a:hlink>
        <a:folHlink>
          <a:srgbClr val="D3A44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bration 7">
        <a:dk1>
          <a:srgbClr val="000000"/>
        </a:dk1>
        <a:lt1>
          <a:srgbClr val="C4D6BE"/>
        </a:lt1>
        <a:dk2>
          <a:srgbClr val="339966"/>
        </a:dk2>
        <a:lt2>
          <a:srgbClr val="EFFBF0"/>
        </a:lt2>
        <a:accent1>
          <a:srgbClr val="DDDDDD"/>
        </a:accent1>
        <a:accent2>
          <a:srgbClr val="CCFF99"/>
        </a:accent2>
        <a:accent3>
          <a:srgbClr val="DEE8DB"/>
        </a:accent3>
        <a:accent4>
          <a:srgbClr val="000000"/>
        </a:accent4>
        <a:accent5>
          <a:srgbClr val="EBEBEB"/>
        </a:accent5>
        <a:accent6>
          <a:srgbClr val="B9E78A"/>
        </a:accent6>
        <a:hlink>
          <a:srgbClr val="009900"/>
        </a:hlink>
        <a:folHlink>
          <a:srgbClr val="33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bration 8">
        <a:dk1>
          <a:srgbClr val="000000"/>
        </a:dk1>
        <a:lt1>
          <a:srgbClr val="D6DAE4"/>
        </a:lt1>
        <a:dk2>
          <a:srgbClr val="000099"/>
        </a:dk2>
        <a:lt2>
          <a:srgbClr val="FFFFFF"/>
        </a:lt2>
        <a:accent1>
          <a:srgbClr val="BFDEE3"/>
        </a:accent1>
        <a:accent2>
          <a:srgbClr val="C0C0C0"/>
        </a:accent2>
        <a:accent3>
          <a:srgbClr val="E8EAEF"/>
        </a:accent3>
        <a:accent4>
          <a:srgbClr val="000000"/>
        </a:accent4>
        <a:accent5>
          <a:srgbClr val="DCECEF"/>
        </a:accent5>
        <a:accent6>
          <a:srgbClr val="AEAEAE"/>
        </a:accent6>
        <a:hlink>
          <a:srgbClr val="3333CC"/>
        </a:hlink>
        <a:folHlink>
          <a:srgbClr val="5E93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bration 9">
        <a:dk1>
          <a:srgbClr val="4A2500"/>
        </a:dk1>
        <a:lt1>
          <a:srgbClr val="C2C0BA"/>
        </a:lt1>
        <a:dk2>
          <a:srgbClr val="788569"/>
        </a:dk2>
        <a:lt2>
          <a:srgbClr val="F4F4EC"/>
        </a:lt2>
        <a:accent1>
          <a:srgbClr val="E1DFC1"/>
        </a:accent1>
        <a:accent2>
          <a:srgbClr val="A5A7AF"/>
        </a:accent2>
        <a:accent3>
          <a:srgbClr val="DDDCD9"/>
        </a:accent3>
        <a:accent4>
          <a:srgbClr val="3E1E00"/>
        </a:accent4>
        <a:accent5>
          <a:srgbClr val="EEECDD"/>
        </a:accent5>
        <a:accent6>
          <a:srgbClr val="95979E"/>
        </a:accent6>
        <a:hlink>
          <a:srgbClr val="9C9800"/>
        </a:hlink>
        <a:folHlink>
          <a:srgbClr val="66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lumettaz Powerpoint Template 16.9 v2020 edt02" id="{D4B98F55-2FA9-473F-8B1A-7D79AC0F5CEF}" vid="{E0F35EA5-340A-49CE-8A3D-B046D601931F}"/>
    </a:ext>
  </a:extLst>
</a:theme>
</file>

<file path=ppt/theme/theme3.xml><?xml version="1.0" encoding="utf-8"?>
<a:theme xmlns:a="http://schemas.openxmlformats.org/drawingml/2006/main" name="Plumettaz End v2020 edt02">
  <a:themeElements>
    <a:clrScheme name="Plumettaz">
      <a:dk1>
        <a:srgbClr val="767881"/>
      </a:dk1>
      <a:lt1>
        <a:srgbClr val="FFFFFF"/>
      </a:lt1>
      <a:dk2>
        <a:srgbClr val="D0D0D0"/>
      </a:dk2>
      <a:lt2>
        <a:srgbClr val="FFFFFF"/>
      </a:lt2>
      <a:accent1>
        <a:srgbClr val="002169"/>
      </a:accent1>
      <a:accent2>
        <a:srgbClr val="FFC629"/>
      </a:accent2>
      <a:accent3>
        <a:srgbClr val="A12B2A"/>
      </a:accent3>
      <a:accent4>
        <a:srgbClr val="C0DF88"/>
      </a:accent4>
      <a:accent5>
        <a:srgbClr val="F3EFA1"/>
      </a:accent5>
      <a:accent6>
        <a:srgbClr val="BADCE6"/>
      </a:accent6>
      <a:hlink>
        <a:srgbClr val="3399FF"/>
      </a:hlink>
      <a:folHlink>
        <a:srgbClr val="3366CC"/>
      </a:folHlink>
    </a:clrScheme>
    <a:fontScheme name="Plumettaz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>
          <a:solidFill>
            <a:schemeClr val="bg1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000" dirty="0" err="1" smtClean="0">
            <a:solidFill>
              <a:schemeClr val="bg1"/>
            </a:solidFill>
          </a:defRPr>
        </a:defPPr>
      </a:lstStyle>
      <a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spcBef>
            <a:spcPct val="20000"/>
          </a:spcBef>
          <a:buClr>
            <a:srgbClr val="204288"/>
          </a:buClr>
          <a:defRPr kern="0" dirty="0">
            <a:solidFill>
              <a:srgbClr val="204288"/>
            </a:solidFill>
            <a:latin typeface="Calibri"/>
          </a:defRPr>
        </a:defPPr>
      </a:lstStyle>
    </a:txDef>
  </a:objectDefaults>
  <a:extraClrSchemeLst>
    <a:extraClrScheme>
      <a:clrScheme name="Vibration 1">
        <a:dk1>
          <a:srgbClr val="BD3737"/>
        </a:dk1>
        <a:lt1>
          <a:srgbClr val="FFFFFF"/>
        </a:lt1>
        <a:dk2>
          <a:srgbClr val="721E1E"/>
        </a:dk2>
        <a:lt2>
          <a:srgbClr val="FFCC00"/>
        </a:lt2>
        <a:accent1>
          <a:srgbClr val="FF6600"/>
        </a:accent1>
        <a:accent2>
          <a:srgbClr val="CC3300"/>
        </a:accent2>
        <a:accent3>
          <a:srgbClr val="BCABAB"/>
        </a:accent3>
        <a:accent4>
          <a:srgbClr val="DADADA"/>
        </a:accent4>
        <a:accent5>
          <a:srgbClr val="FFB8AA"/>
        </a:accent5>
        <a:accent6>
          <a:srgbClr val="B92D00"/>
        </a:accent6>
        <a:hlink>
          <a:srgbClr val="F7CC2F"/>
        </a:hlink>
        <a:folHlink>
          <a:srgbClr val="C7C6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bration 2">
        <a:dk1>
          <a:srgbClr val="000099"/>
        </a:dk1>
        <a:lt1>
          <a:srgbClr val="FFFFFF"/>
        </a:lt1>
        <a:dk2>
          <a:srgbClr val="000066"/>
        </a:dk2>
        <a:lt2>
          <a:srgbClr val="EAEAEA"/>
        </a:lt2>
        <a:accent1>
          <a:srgbClr val="66CCFF"/>
        </a:accent1>
        <a:accent2>
          <a:srgbClr val="0066FF"/>
        </a:accent2>
        <a:accent3>
          <a:srgbClr val="AAAAB8"/>
        </a:accent3>
        <a:accent4>
          <a:srgbClr val="DADADA"/>
        </a:accent4>
        <a:accent5>
          <a:srgbClr val="B8E2FF"/>
        </a:accent5>
        <a:accent6>
          <a:srgbClr val="005CE7"/>
        </a:accent6>
        <a:hlink>
          <a:srgbClr val="FFFFCC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bration 3">
        <a:dk1>
          <a:srgbClr val="6600CC"/>
        </a:dk1>
        <a:lt1>
          <a:srgbClr val="FFFFFF"/>
        </a:lt1>
        <a:dk2>
          <a:srgbClr val="4B0096"/>
        </a:dk2>
        <a:lt2>
          <a:srgbClr val="CDD7DF"/>
        </a:lt2>
        <a:accent1>
          <a:srgbClr val="9999FF"/>
        </a:accent1>
        <a:accent2>
          <a:srgbClr val="7850BA"/>
        </a:accent2>
        <a:accent3>
          <a:srgbClr val="B1AAC9"/>
        </a:accent3>
        <a:accent4>
          <a:srgbClr val="DADADA"/>
        </a:accent4>
        <a:accent5>
          <a:srgbClr val="CACAFF"/>
        </a:accent5>
        <a:accent6>
          <a:srgbClr val="6C48A8"/>
        </a:accent6>
        <a:hlink>
          <a:srgbClr val="00CCFF"/>
        </a:hlink>
        <a:folHlink>
          <a:srgbClr val="0796B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bration 4">
        <a:dk1>
          <a:srgbClr val="55863C"/>
        </a:dk1>
        <a:lt1>
          <a:srgbClr val="FFFFFF"/>
        </a:lt1>
        <a:dk2>
          <a:srgbClr val="375F2F"/>
        </a:dk2>
        <a:lt2>
          <a:srgbClr val="D1EFB3"/>
        </a:lt2>
        <a:accent1>
          <a:srgbClr val="00CC66"/>
        </a:accent1>
        <a:accent2>
          <a:srgbClr val="8EAC66"/>
        </a:accent2>
        <a:accent3>
          <a:srgbClr val="AEB6AD"/>
        </a:accent3>
        <a:accent4>
          <a:srgbClr val="DADADA"/>
        </a:accent4>
        <a:accent5>
          <a:srgbClr val="AAE2B8"/>
        </a:accent5>
        <a:accent6>
          <a:srgbClr val="809B5C"/>
        </a:accent6>
        <a:hlink>
          <a:srgbClr val="B4EF7F"/>
        </a:hlink>
        <a:folHlink>
          <a:srgbClr val="F8F6A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bration 5">
        <a:dk1>
          <a:srgbClr val="588073"/>
        </a:dk1>
        <a:lt1>
          <a:srgbClr val="FFFFFF"/>
        </a:lt1>
        <a:dk2>
          <a:srgbClr val="486768"/>
        </a:dk2>
        <a:lt2>
          <a:srgbClr val="DDDDDD"/>
        </a:lt2>
        <a:accent1>
          <a:srgbClr val="33CCCC"/>
        </a:accent1>
        <a:accent2>
          <a:srgbClr val="008871"/>
        </a:accent2>
        <a:accent3>
          <a:srgbClr val="B1B8B9"/>
        </a:accent3>
        <a:accent4>
          <a:srgbClr val="DADADA"/>
        </a:accent4>
        <a:accent5>
          <a:srgbClr val="ADE2E2"/>
        </a:accent5>
        <a:accent6>
          <a:srgbClr val="007B66"/>
        </a:accent6>
        <a:hlink>
          <a:srgbClr val="00CC99"/>
        </a:hlink>
        <a:folHlink>
          <a:srgbClr val="A8A8A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bration 6">
        <a:dk1>
          <a:srgbClr val="6B6C75"/>
        </a:dk1>
        <a:lt1>
          <a:srgbClr val="FFFFFF"/>
        </a:lt1>
        <a:dk2>
          <a:srgbClr val="575863"/>
        </a:dk2>
        <a:lt2>
          <a:srgbClr val="FFFFCC"/>
        </a:lt2>
        <a:accent1>
          <a:srgbClr val="677481"/>
        </a:accent1>
        <a:accent2>
          <a:srgbClr val="697E5E"/>
        </a:accent2>
        <a:accent3>
          <a:srgbClr val="B4B4B7"/>
        </a:accent3>
        <a:accent4>
          <a:srgbClr val="DADADA"/>
        </a:accent4>
        <a:accent5>
          <a:srgbClr val="B8BCC1"/>
        </a:accent5>
        <a:accent6>
          <a:srgbClr val="5E7254"/>
        </a:accent6>
        <a:hlink>
          <a:srgbClr val="E9E77F"/>
        </a:hlink>
        <a:folHlink>
          <a:srgbClr val="D3A44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bration 7">
        <a:dk1>
          <a:srgbClr val="000000"/>
        </a:dk1>
        <a:lt1>
          <a:srgbClr val="C4D6BE"/>
        </a:lt1>
        <a:dk2>
          <a:srgbClr val="339966"/>
        </a:dk2>
        <a:lt2>
          <a:srgbClr val="EFFBF0"/>
        </a:lt2>
        <a:accent1>
          <a:srgbClr val="DDDDDD"/>
        </a:accent1>
        <a:accent2>
          <a:srgbClr val="CCFF99"/>
        </a:accent2>
        <a:accent3>
          <a:srgbClr val="DEE8DB"/>
        </a:accent3>
        <a:accent4>
          <a:srgbClr val="000000"/>
        </a:accent4>
        <a:accent5>
          <a:srgbClr val="EBEBEB"/>
        </a:accent5>
        <a:accent6>
          <a:srgbClr val="B9E78A"/>
        </a:accent6>
        <a:hlink>
          <a:srgbClr val="009900"/>
        </a:hlink>
        <a:folHlink>
          <a:srgbClr val="33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bration 8">
        <a:dk1>
          <a:srgbClr val="000000"/>
        </a:dk1>
        <a:lt1>
          <a:srgbClr val="D6DAE4"/>
        </a:lt1>
        <a:dk2>
          <a:srgbClr val="000099"/>
        </a:dk2>
        <a:lt2>
          <a:srgbClr val="FFFFFF"/>
        </a:lt2>
        <a:accent1>
          <a:srgbClr val="BFDEE3"/>
        </a:accent1>
        <a:accent2>
          <a:srgbClr val="C0C0C0"/>
        </a:accent2>
        <a:accent3>
          <a:srgbClr val="E8EAEF"/>
        </a:accent3>
        <a:accent4>
          <a:srgbClr val="000000"/>
        </a:accent4>
        <a:accent5>
          <a:srgbClr val="DCECEF"/>
        </a:accent5>
        <a:accent6>
          <a:srgbClr val="AEAEAE"/>
        </a:accent6>
        <a:hlink>
          <a:srgbClr val="3333CC"/>
        </a:hlink>
        <a:folHlink>
          <a:srgbClr val="5E93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bration 9">
        <a:dk1>
          <a:srgbClr val="4A2500"/>
        </a:dk1>
        <a:lt1>
          <a:srgbClr val="C2C0BA"/>
        </a:lt1>
        <a:dk2>
          <a:srgbClr val="788569"/>
        </a:dk2>
        <a:lt2>
          <a:srgbClr val="F4F4EC"/>
        </a:lt2>
        <a:accent1>
          <a:srgbClr val="E1DFC1"/>
        </a:accent1>
        <a:accent2>
          <a:srgbClr val="A5A7AF"/>
        </a:accent2>
        <a:accent3>
          <a:srgbClr val="DDDCD9"/>
        </a:accent3>
        <a:accent4>
          <a:srgbClr val="3E1E00"/>
        </a:accent4>
        <a:accent5>
          <a:srgbClr val="EEECDD"/>
        </a:accent5>
        <a:accent6>
          <a:srgbClr val="95979E"/>
        </a:accent6>
        <a:hlink>
          <a:srgbClr val="9C9800"/>
        </a:hlink>
        <a:folHlink>
          <a:srgbClr val="66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lumettaz Powerpoint Template 16.9 v2020 edt02" id="{D4B98F55-2FA9-473F-8B1A-7D79AC0F5CEF}" vid="{A8B1ABB4-ADC9-414A-B48C-FE2ED07E8997}"/>
    </a:ext>
  </a:extLst>
</a:theme>
</file>

<file path=ppt/theme/theme4.xml><?xml version="1.0" encoding="utf-8"?>
<a:theme xmlns:a="http://schemas.openxmlformats.org/drawingml/2006/main" name="Plumettaz Colors v2020 edt02">
  <a:themeElements>
    <a:clrScheme name="Personnalisé 2">
      <a:dk1>
        <a:srgbClr val="767881"/>
      </a:dk1>
      <a:lt1>
        <a:srgbClr val="FFFFFF"/>
      </a:lt1>
      <a:dk2>
        <a:srgbClr val="D0D0D0"/>
      </a:dk2>
      <a:lt2>
        <a:srgbClr val="FFFFFF"/>
      </a:lt2>
      <a:accent1>
        <a:srgbClr val="002169"/>
      </a:accent1>
      <a:accent2>
        <a:srgbClr val="FFC629"/>
      </a:accent2>
      <a:accent3>
        <a:srgbClr val="A12B2A"/>
      </a:accent3>
      <a:accent4>
        <a:srgbClr val="C0DF88"/>
      </a:accent4>
      <a:accent5>
        <a:srgbClr val="99A6BE"/>
      </a:accent5>
      <a:accent6>
        <a:srgbClr val="BADCE6"/>
      </a:accent6>
      <a:hlink>
        <a:srgbClr val="3399FF"/>
      </a:hlink>
      <a:folHlink>
        <a:srgbClr val="3366CC"/>
      </a:folHlink>
    </a:clrScheme>
    <a:fontScheme name="Plumettaz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>
          <a:solidFill>
            <a:schemeClr val="bg1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000" dirty="0" err="1" smtClean="0">
            <a:solidFill>
              <a:schemeClr val="bg1"/>
            </a:solidFill>
          </a:defRPr>
        </a:defPPr>
      </a:lstStyle>
      <a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spcBef>
            <a:spcPct val="20000"/>
          </a:spcBef>
          <a:buClr>
            <a:srgbClr val="204288"/>
          </a:buClr>
          <a:defRPr kern="0" dirty="0">
            <a:solidFill>
              <a:srgbClr val="204288"/>
            </a:solidFill>
            <a:latin typeface="Calibri"/>
          </a:defRPr>
        </a:defPPr>
      </a:lstStyle>
    </a:txDef>
  </a:objectDefaults>
  <a:extraClrSchemeLst>
    <a:extraClrScheme>
      <a:clrScheme name="Vibration 1">
        <a:dk1>
          <a:srgbClr val="BD3737"/>
        </a:dk1>
        <a:lt1>
          <a:srgbClr val="FFFFFF"/>
        </a:lt1>
        <a:dk2>
          <a:srgbClr val="721E1E"/>
        </a:dk2>
        <a:lt2>
          <a:srgbClr val="FFCC00"/>
        </a:lt2>
        <a:accent1>
          <a:srgbClr val="FF6600"/>
        </a:accent1>
        <a:accent2>
          <a:srgbClr val="CC3300"/>
        </a:accent2>
        <a:accent3>
          <a:srgbClr val="BCABAB"/>
        </a:accent3>
        <a:accent4>
          <a:srgbClr val="DADADA"/>
        </a:accent4>
        <a:accent5>
          <a:srgbClr val="FFB8AA"/>
        </a:accent5>
        <a:accent6>
          <a:srgbClr val="B92D00"/>
        </a:accent6>
        <a:hlink>
          <a:srgbClr val="F7CC2F"/>
        </a:hlink>
        <a:folHlink>
          <a:srgbClr val="C7C6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bration 2">
        <a:dk1>
          <a:srgbClr val="000099"/>
        </a:dk1>
        <a:lt1>
          <a:srgbClr val="FFFFFF"/>
        </a:lt1>
        <a:dk2>
          <a:srgbClr val="000066"/>
        </a:dk2>
        <a:lt2>
          <a:srgbClr val="EAEAEA"/>
        </a:lt2>
        <a:accent1>
          <a:srgbClr val="66CCFF"/>
        </a:accent1>
        <a:accent2>
          <a:srgbClr val="0066FF"/>
        </a:accent2>
        <a:accent3>
          <a:srgbClr val="AAAAB8"/>
        </a:accent3>
        <a:accent4>
          <a:srgbClr val="DADADA"/>
        </a:accent4>
        <a:accent5>
          <a:srgbClr val="B8E2FF"/>
        </a:accent5>
        <a:accent6>
          <a:srgbClr val="005CE7"/>
        </a:accent6>
        <a:hlink>
          <a:srgbClr val="FFFFCC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bration 3">
        <a:dk1>
          <a:srgbClr val="6600CC"/>
        </a:dk1>
        <a:lt1>
          <a:srgbClr val="FFFFFF"/>
        </a:lt1>
        <a:dk2>
          <a:srgbClr val="4B0096"/>
        </a:dk2>
        <a:lt2>
          <a:srgbClr val="CDD7DF"/>
        </a:lt2>
        <a:accent1>
          <a:srgbClr val="9999FF"/>
        </a:accent1>
        <a:accent2>
          <a:srgbClr val="7850BA"/>
        </a:accent2>
        <a:accent3>
          <a:srgbClr val="B1AAC9"/>
        </a:accent3>
        <a:accent4>
          <a:srgbClr val="DADADA"/>
        </a:accent4>
        <a:accent5>
          <a:srgbClr val="CACAFF"/>
        </a:accent5>
        <a:accent6>
          <a:srgbClr val="6C48A8"/>
        </a:accent6>
        <a:hlink>
          <a:srgbClr val="00CCFF"/>
        </a:hlink>
        <a:folHlink>
          <a:srgbClr val="0796B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bration 4">
        <a:dk1>
          <a:srgbClr val="55863C"/>
        </a:dk1>
        <a:lt1>
          <a:srgbClr val="FFFFFF"/>
        </a:lt1>
        <a:dk2>
          <a:srgbClr val="375F2F"/>
        </a:dk2>
        <a:lt2>
          <a:srgbClr val="D1EFB3"/>
        </a:lt2>
        <a:accent1>
          <a:srgbClr val="00CC66"/>
        </a:accent1>
        <a:accent2>
          <a:srgbClr val="8EAC66"/>
        </a:accent2>
        <a:accent3>
          <a:srgbClr val="AEB6AD"/>
        </a:accent3>
        <a:accent4>
          <a:srgbClr val="DADADA"/>
        </a:accent4>
        <a:accent5>
          <a:srgbClr val="AAE2B8"/>
        </a:accent5>
        <a:accent6>
          <a:srgbClr val="809B5C"/>
        </a:accent6>
        <a:hlink>
          <a:srgbClr val="B4EF7F"/>
        </a:hlink>
        <a:folHlink>
          <a:srgbClr val="F8F6A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bration 5">
        <a:dk1>
          <a:srgbClr val="588073"/>
        </a:dk1>
        <a:lt1>
          <a:srgbClr val="FFFFFF"/>
        </a:lt1>
        <a:dk2>
          <a:srgbClr val="486768"/>
        </a:dk2>
        <a:lt2>
          <a:srgbClr val="DDDDDD"/>
        </a:lt2>
        <a:accent1>
          <a:srgbClr val="33CCCC"/>
        </a:accent1>
        <a:accent2>
          <a:srgbClr val="008871"/>
        </a:accent2>
        <a:accent3>
          <a:srgbClr val="B1B8B9"/>
        </a:accent3>
        <a:accent4>
          <a:srgbClr val="DADADA"/>
        </a:accent4>
        <a:accent5>
          <a:srgbClr val="ADE2E2"/>
        </a:accent5>
        <a:accent6>
          <a:srgbClr val="007B66"/>
        </a:accent6>
        <a:hlink>
          <a:srgbClr val="00CC99"/>
        </a:hlink>
        <a:folHlink>
          <a:srgbClr val="A8A8A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bration 6">
        <a:dk1>
          <a:srgbClr val="6B6C75"/>
        </a:dk1>
        <a:lt1>
          <a:srgbClr val="FFFFFF"/>
        </a:lt1>
        <a:dk2>
          <a:srgbClr val="575863"/>
        </a:dk2>
        <a:lt2>
          <a:srgbClr val="FFFFCC"/>
        </a:lt2>
        <a:accent1>
          <a:srgbClr val="677481"/>
        </a:accent1>
        <a:accent2>
          <a:srgbClr val="697E5E"/>
        </a:accent2>
        <a:accent3>
          <a:srgbClr val="B4B4B7"/>
        </a:accent3>
        <a:accent4>
          <a:srgbClr val="DADADA"/>
        </a:accent4>
        <a:accent5>
          <a:srgbClr val="B8BCC1"/>
        </a:accent5>
        <a:accent6>
          <a:srgbClr val="5E7254"/>
        </a:accent6>
        <a:hlink>
          <a:srgbClr val="E9E77F"/>
        </a:hlink>
        <a:folHlink>
          <a:srgbClr val="D3A44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bration 7">
        <a:dk1>
          <a:srgbClr val="000000"/>
        </a:dk1>
        <a:lt1>
          <a:srgbClr val="C4D6BE"/>
        </a:lt1>
        <a:dk2>
          <a:srgbClr val="339966"/>
        </a:dk2>
        <a:lt2>
          <a:srgbClr val="EFFBF0"/>
        </a:lt2>
        <a:accent1>
          <a:srgbClr val="DDDDDD"/>
        </a:accent1>
        <a:accent2>
          <a:srgbClr val="CCFF99"/>
        </a:accent2>
        <a:accent3>
          <a:srgbClr val="DEE8DB"/>
        </a:accent3>
        <a:accent4>
          <a:srgbClr val="000000"/>
        </a:accent4>
        <a:accent5>
          <a:srgbClr val="EBEBEB"/>
        </a:accent5>
        <a:accent6>
          <a:srgbClr val="B9E78A"/>
        </a:accent6>
        <a:hlink>
          <a:srgbClr val="009900"/>
        </a:hlink>
        <a:folHlink>
          <a:srgbClr val="33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bration 8">
        <a:dk1>
          <a:srgbClr val="000000"/>
        </a:dk1>
        <a:lt1>
          <a:srgbClr val="D6DAE4"/>
        </a:lt1>
        <a:dk2>
          <a:srgbClr val="000099"/>
        </a:dk2>
        <a:lt2>
          <a:srgbClr val="FFFFFF"/>
        </a:lt2>
        <a:accent1>
          <a:srgbClr val="BFDEE3"/>
        </a:accent1>
        <a:accent2>
          <a:srgbClr val="C0C0C0"/>
        </a:accent2>
        <a:accent3>
          <a:srgbClr val="E8EAEF"/>
        </a:accent3>
        <a:accent4>
          <a:srgbClr val="000000"/>
        </a:accent4>
        <a:accent5>
          <a:srgbClr val="DCECEF"/>
        </a:accent5>
        <a:accent6>
          <a:srgbClr val="AEAEAE"/>
        </a:accent6>
        <a:hlink>
          <a:srgbClr val="3333CC"/>
        </a:hlink>
        <a:folHlink>
          <a:srgbClr val="5E93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bration 9">
        <a:dk1>
          <a:srgbClr val="4A2500"/>
        </a:dk1>
        <a:lt1>
          <a:srgbClr val="C2C0BA"/>
        </a:lt1>
        <a:dk2>
          <a:srgbClr val="788569"/>
        </a:dk2>
        <a:lt2>
          <a:srgbClr val="F4F4EC"/>
        </a:lt2>
        <a:accent1>
          <a:srgbClr val="E1DFC1"/>
        </a:accent1>
        <a:accent2>
          <a:srgbClr val="A5A7AF"/>
        </a:accent2>
        <a:accent3>
          <a:srgbClr val="DDDCD9"/>
        </a:accent3>
        <a:accent4>
          <a:srgbClr val="3E1E00"/>
        </a:accent4>
        <a:accent5>
          <a:srgbClr val="EEECDD"/>
        </a:accent5>
        <a:accent6>
          <a:srgbClr val="95979E"/>
        </a:accent6>
        <a:hlink>
          <a:srgbClr val="9C9800"/>
        </a:hlink>
        <a:folHlink>
          <a:srgbClr val="66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lumettaz Powerpoint Template 16.9 v2020 edt02" id="{D4B98F55-2FA9-473F-8B1A-7D79AC0F5CEF}" vid="{DC44A444-3BC5-4466-B6B4-C552D0BECC13}"/>
    </a:ext>
  </a:extLst>
</a:theme>
</file>

<file path=ppt/theme/theme5.xml><?xml version="1.0" encoding="utf-8"?>
<a:theme xmlns:a="http://schemas.openxmlformats.org/drawingml/2006/main" name="Thème Office">
  <a:themeElements>
    <a:clrScheme name="Plumettaz">
      <a:dk1>
        <a:srgbClr val="BFBFBF"/>
      </a:dk1>
      <a:lt1>
        <a:srgbClr val="FFFFFF"/>
      </a:lt1>
      <a:dk2>
        <a:srgbClr val="D0D0D0"/>
      </a:dk2>
      <a:lt2>
        <a:srgbClr val="FFFFFF"/>
      </a:lt2>
      <a:accent1>
        <a:srgbClr val="002169"/>
      </a:accent1>
      <a:accent2>
        <a:srgbClr val="FFC629"/>
      </a:accent2>
      <a:accent3>
        <a:srgbClr val="C00000"/>
      </a:accent3>
      <a:accent4>
        <a:srgbClr val="70AD47"/>
      </a:accent4>
      <a:accent5>
        <a:srgbClr val="FFFE40"/>
      </a:accent5>
      <a:accent6>
        <a:srgbClr val="000000"/>
      </a:accent6>
      <a:hlink>
        <a:srgbClr val="0B58FF"/>
      </a:hlink>
      <a:folHlink>
        <a:srgbClr val="0B58FF"/>
      </a:folHlink>
    </a:clrScheme>
    <a:fontScheme name="Plumettaz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hème Office">
  <a:themeElements>
    <a:clrScheme name="Plumettaz v2020 edt02">
      <a:dk1>
        <a:srgbClr val="767881"/>
      </a:dk1>
      <a:lt1>
        <a:srgbClr val="FFFFFF"/>
      </a:lt1>
      <a:dk2>
        <a:srgbClr val="D0D0D0"/>
      </a:dk2>
      <a:lt2>
        <a:srgbClr val="FFFFFF"/>
      </a:lt2>
      <a:accent1>
        <a:srgbClr val="002169"/>
      </a:accent1>
      <a:accent2>
        <a:srgbClr val="FFC629"/>
      </a:accent2>
      <a:accent3>
        <a:srgbClr val="A12B2A"/>
      </a:accent3>
      <a:accent4>
        <a:srgbClr val="C0DF88"/>
      </a:accent4>
      <a:accent5>
        <a:srgbClr val="99A6BE"/>
      </a:accent5>
      <a:accent6>
        <a:srgbClr val="BADCE6"/>
      </a:accent6>
      <a:hlink>
        <a:srgbClr val="3399FF"/>
      </a:hlink>
      <a:folHlink>
        <a:srgbClr val="3366CC"/>
      </a:folHlink>
    </a:clrScheme>
    <a:fontScheme name="Plumettaz v2020 edt02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8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5E1F16E2-9504-490D-8E47-245EB339E847}">
  <we:reference id="wa104381063" version="1.0.0.1" store="fr-FR" storeType="OMEX"/>
  <we:alternateReferences>
    <we:reference id="WA104381063" version="1.0.0.1" store="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0ADB6111FE0444AA1F5C82747F53729" ma:contentTypeVersion="4" ma:contentTypeDescription="Create a new document." ma:contentTypeScope="" ma:versionID="c6177972b660aaff3b772584af9a4b13">
  <xsd:schema xmlns:xsd="http://www.w3.org/2001/XMLSchema" xmlns:xs="http://www.w3.org/2001/XMLSchema" xmlns:p="http://schemas.microsoft.com/office/2006/metadata/properties" xmlns:ns2="bdf63a8f-c966-48cc-8331-13945e1078c7" xmlns:ns3="1d3efa58-a14a-4ea3-98bf-e1b903609242" targetNamespace="http://schemas.microsoft.com/office/2006/metadata/properties" ma:root="true" ma:fieldsID="b74fdf05ec1da7965956cbbb9f71ffbe" ns2:_="" ns3:_="">
    <xsd:import namespace="bdf63a8f-c966-48cc-8331-13945e1078c7"/>
    <xsd:import namespace="1d3efa58-a14a-4ea3-98bf-e1b903609242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f63a8f-c966-48cc-8331-13945e1078c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3efa58-a14a-4ea3-98bf-e1b90360924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E458963-1012-4EF7-87F7-31BECF938F89}">
  <ds:schemaRefs>
    <ds:schemaRef ds:uri="http://purl.org/dc/elements/1.1/"/>
    <ds:schemaRef ds:uri="http://schemas.microsoft.com/office/2006/metadata/properties"/>
    <ds:schemaRef ds:uri="bdf63a8f-c966-48cc-8331-13945e1078c7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1d3efa58-a14a-4ea3-98bf-e1b903609242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889573FD-D70B-4F27-8D5A-028DF40A584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592FA75-0523-4568-A77A-C4CD48483B6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df63a8f-c966-48cc-8331-13945e1078c7"/>
    <ds:schemaRef ds:uri="1d3efa58-a14a-4ea3-98bf-e1b90360924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2029</TotalTime>
  <Words>1262</Words>
  <Application>Microsoft Office PowerPoint</Application>
  <PresentationFormat>On-screen Show (16:9)</PresentationFormat>
  <Paragraphs>172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Tahoma</vt:lpstr>
      <vt:lpstr>Bauhaus 93</vt:lpstr>
      <vt:lpstr>Calibri</vt:lpstr>
      <vt:lpstr>Calibri Light</vt:lpstr>
      <vt:lpstr>Arial</vt:lpstr>
      <vt:lpstr>Wingdings</vt:lpstr>
      <vt:lpstr>Plumettaz Standard v2020 edt02</vt:lpstr>
      <vt:lpstr>Plumettaz Title v2020 edt02</vt:lpstr>
      <vt:lpstr>Plumettaz End v2020 edt02</vt:lpstr>
      <vt:lpstr>Plumettaz Colors v2020 edt02</vt:lpstr>
      <vt:lpstr>Blowing Cables in Ducts Fixed at Regular Intervals</vt:lpstr>
      <vt:lpstr>Contents</vt:lpstr>
      <vt:lpstr>Introduction</vt:lpstr>
      <vt:lpstr>Introduction</vt:lpstr>
      <vt:lpstr>Analysis: Hanging of duct</vt:lpstr>
      <vt:lpstr>Analysis: Hanging of duct</vt:lpstr>
      <vt:lpstr>Analysis: Hanging of duct</vt:lpstr>
      <vt:lpstr>Analysis: Temperature effects</vt:lpstr>
      <vt:lpstr>Analysis: Temperature effects</vt:lpstr>
      <vt:lpstr>Analysis: Effect of water</vt:lpstr>
      <vt:lpstr>Analysis: Effect of water</vt:lpstr>
      <vt:lpstr>Analysis: Effect on blowing and floating distances</vt:lpstr>
      <vt:lpstr>Analysis: Example with blowing (12 bar, 500 N pushing force)</vt:lpstr>
      <vt:lpstr>Analysis: Sag of cable</vt:lpstr>
      <vt:lpstr>Analysis: Example with floating (12 bar, &gt; 500 N pushing force)</vt:lpstr>
      <vt:lpstr>Conclusions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is Jetting ?</dc:title>
  <dc:creator>Yvan Lugon</dc:creator>
  <cp:lastModifiedBy>WIG</cp:lastModifiedBy>
  <cp:revision>128</cp:revision>
  <cp:lastPrinted>2020-09-03T08:47:50Z</cp:lastPrinted>
  <dcterms:created xsi:type="dcterms:W3CDTF">2020-05-15T04:39:50Z</dcterms:created>
  <dcterms:modified xsi:type="dcterms:W3CDTF">2020-10-19T09:19:23Z</dcterms:modified>
</cp:coreProperties>
</file>